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
      <p:font typeface="PT Sans Narrow"/>
      <p:regular r:id="rId30"/>
      <p:bold r:id="rId31"/>
    </p:embeddedFont>
    <p:embeddedFont>
      <p:font typeface="Open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TSansNarrow-bold.fntdata"/><Relationship Id="rId30" Type="http://schemas.openxmlformats.org/officeDocument/2006/relationships/font" Target="fonts/PTSansNarrow-regular.fntdata"/><Relationship Id="rId11" Type="http://schemas.openxmlformats.org/officeDocument/2006/relationships/slide" Target="slides/slide6.xml"/><Relationship Id="rId33" Type="http://schemas.openxmlformats.org/officeDocument/2006/relationships/font" Target="fonts/OpenSans-bold.fntdata"/><Relationship Id="rId10" Type="http://schemas.openxmlformats.org/officeDocument/2006/relationships/slide" Target="slides/slide5.xml"/><Relationship Id="rId32" Type="http://schemas.openxmlformats.org/officeDocument/2006/relationships/font" Target="fonts/OpenSans-regular.fntdata"/><Relationship Id="rId13" Type="http://schemas.openxmlformats.org/officeDocument/2006/relationships/slide" Target="slides/slide8.xml"/><Relationship Id="rId35" Type="http://schemas.openxmlformats.org/officeDocument/2006/relationships/font" Target="fonts/OpenSans-boldItalic.fntdata"/><Relationship Id="rId12" Type="http://schemas.openxmlformats.org/officeDocument/2006/relationships/slide" Target="slides/slide7.xml"/><Relationship Id="rId34" Type="http://schemas.openxmlformats.org/officeDocument/2006/relationships/font" Target="fonts/OpenSans-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334b01926d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334b01926d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3529e45bae_0_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3529e45bae_0_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334b01926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334b01926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353d781d5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353d781d5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334b01926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334b01926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334b01926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334b01926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334b01926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334b01926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35584fcd9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35584fcd9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35584fcd9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35584fcd9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35584fcd9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35584fcd92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353d781d5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353d781d5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334b01926d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334b01926d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3529e45bae_0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3529e45bae_0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334b01926d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334b01926d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35995cd7e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35995cd7e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353d781d5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353d781d5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334b01926d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334b01926d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334b01926d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334b01926d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334b01926d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334b01926d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1.png"/><Relationship Id="rId4" Type="http://schemas.openxmlformats.org/officeDocument/2006/relationships/image" Target="../media/image29.png"/><Relationship Id="rId5" Type="http://schemas.openxmlformats.org/officeDocument/2006/relationships/image" Target="../media/image28.png"/><Relationship Id="rId6"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9.png"/><Relationship Id="rId4" Type="http://schemas.openxmlformats.org/officeDocument/2006/relationships/image" Target="../media/image25.png"/><Relationship Id="rId5"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3.png"/><Relationship Id="rId4" Type="http://schemas.openxmlformats.org/officeDocument/2006/relationships/image" Target="../media/image20.png"/><Relationship Id="rId5" Type="http://schemas.openxmlformats.org/officeDocument/2006/relationships/image" Target="../media/image34.png"/><Relationship Id="rId6"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2.png"/><Relationship Id="rId4" Type="http://schemas.openxmlformats.org/officeDocument/2006/relationships/image" Target="../media/image27.png"/><Relationship Id="rId5"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0.png"/><Relationship Id="rId4" Type="http://schemas.openxmlformats.org/officeDocument/2006/relationships/image" Target="../media/image33.png"/><Relationship Id="rId5"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0.png"/><Relationship Id="rId4" Type="http://schemas.openxmlformats.org/officeDocument/2006/relationships/image" Target="../media/image35.png"/><Relationship Id="rId5" Type="http://schemas.openxmlformats.org/officeDocument/2006/relationships/image" Target="../media/image3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8.png"/><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4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6.png"/><Relationship Id="rId4" Type="http://schemas.openxmlformats.org/officeDocument/2006/relationships/image" Target="../media/image3.png"/><Relationship Id="rId5"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a:t>
            </a:r>
            <a:r>
              <a:rPr lang="en"/>
              <a:t>irline Satisfaction</a:t>
            </a:r>
            <a:endParaRPr/>
          </a:p>
        </p:txBody>
      </p:sp>
      <p:sp>
        <p:nvSpPr>
          <p:cNvPr id="67" name="Google Shape;67;p13"/>
          <p:cNvSpPr txBox="1"/>
          <p:nvPr>
            <p:ph idx="1" type="subTitle"/>
          </p:nvPr>
        </p:nvSpPr>
        <p:spPr>
          <a:xfrm>
            <a:off x="2137225" y="2850047"/>
            <a:ext cx="4870500" cy="54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Classification Project</a:t>
            </a:r>
            <a:endParaRPr/>
          </a:p>
        </p:txBody>
      </p:sp>
      <p:sp>
        <p:nvSpPr>
          <p:cNvPr id="68" name="Google Shape;68;p13"/>
          <p:cNvSpPr txBox="1"/>
          <p:nvPr>
            <p:ph idx="1" type="subTitle"/>
          </p:nvPr>
        </p:nvSpPr>
        <p:spPr>
          <a:xfrm>
            <a:off x="1500200" y="3201300"/>
            <a:ext cx="5665800" cy="8841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605"/>
              <a:buNone/>
            </a:pPr>
            <a:r>
              <a:rPr lang="en" sz="1225"/>
              <a:t>Gottesman Nir</a:t>
            </a:r>
            <a:endParaRPr sz="1225"/>
          </a:p>
          <a:p>
            <a:pPr indent="0" lvl="0" marL="0" rtl="0" algn="l">
              <a:lnSpc>
                <a:spcPct val="80000"/>
              </a:lnSpc>
              <a:spcBef>
                <a:spcPts val="0"/>
              </a:spcBef>
              <a:spcAft>
                <a:spcPts val="0"/>
              </a:spcAft>
              <a:buSzPts val="605"/>
              <a:buNone/>
            </a:pPr>
            <a:r>
              <a:rPr lang="en" sz="1225"/>
              <a:t>Musly Itzik </a:t>
            </a:r>
            <a:endParaRPr sz="1225"/>
          </a:p>
          <a:p>
            <a:pPr indent="0" lvl="0" marL="0" rtl="0" algn="l">
              <a:lnSpc>
                <a:spcPct val="80000"/>
              </a:lnSpc>
              <a:spcBef>
                <a:spcPts val="0"/>
              </a:spcBef>
              <a:spcAft>
                <a:spcPts val="0"/>
              </a:spcAft>
              <a:buClr>
                <a:srgbClr val="000000"/>
              </a:buClr>
              <a:buSzPts val="605"/>
              <a:buFont typeface="Arial"/>
              <a:buNone/>
            </a:pPr>
            <a:r>
              <a:rPr lang="en" sz="1225"/>
              <a:t>Rigler Gili</a:t>
            </a:r>
            <a:endParaRPr sz="1225"/>
          </a:p>
          <a:p>
            <a:pPr indent="0" lvl="0" marL="0" rtl="0" algn="l">
              <a:lnSpc>
                <a:spcPct val="80000"/>
              </a:lnSpc>
              <a:spcBef>
                <a:spcPts val="0"/>
              </a:spcBef>
              <a:spcAft>
                <a:spcPts val="0"/>
              </a:spcAft>
              <a:buSzPts val="605"/>
              <a:buNone/>
            </a:pPr>
            <a:r>
              <a:rPr lang="en" sz="1225"/>
              <a:t>Shtein Anna Liya</a:t>
            </a:r>
            <a:endParaRPr sz="1225"/>
          </a:p>
          <a:p>
            <a:pPr indent="0" lvl="0" marL="0" rtl="0" algn="l">
              <a:lnSpc>
                <a:spcPct val="80000"/>
              </a:lnSpc>
              <a:spcBef>
                <a:spcPts val="0"/>
              </a:spcBef>
              <a:spcAft>
                <a:spcPts val="0"/>
              </a:spcAft>
              <a:buSzPts val="605"/>
              <a:buNone/>
            </a:pPr>
            <a:r>
              <a:t/>
            </a:r>
            <a:endParaRPr sz="1225"/>
          </a:p>
          <a:p>
            <a:pPr indent="0" lvl="0" marL="0" rtl="0" algn="l">
              <a:lnSpc>
                <a:spcPct val="80000"/>
              </a:lnSpc>
              <a:spcBef>
                <a:spcPts val="0"/>
              </a:spcBef>
              <a:spcAft>
                <a:spcPts val="0"/>
              </a:spcAft>
              <a:buSzPts val="605"/>
              <a:buNone/>
            </a:pPr>
            <a:r>
              <a:t/>
            </a:r>
            <a:endParaRPr sz="1225"/>
          </a:p>
          <a:p>
            <a:pPr indent="0" lvl="0" marL="0" rtl="0" algn="l">
              <a:lnSpc>
                <a:spcPct val="80000"/>
              </a:lnSpc>
              <a:spcBef>
                <a:spcPts val="0"/>
              </a:spcBef>
              <a:spcAft>
                <a:spcPts val="0"/>
              </a:spcAft>
              <a:buSzPts val="605"/>
              <a:buNone/>
            </a:pPr>
            <a:r>
              <a:t/>
            </a:r>
            <a:endParaRPr sz="1225"/>
          </a:p>
          <a:p>
            <a:pPr indent="0" lvl="0" marL="0" rtl="0" algn="l">
              <a:lnSpc>
                <a:spcPct val="80000"/>
              </a:lnSpc>
              <a:spcBef>
                <a:spcPts val="0"/>
              </a:spcBef>
              <a:spcAft>
                <a:spcPts val="0"/>
              </a:spcAft>
              <a:buSzPts val="605"/>
              <a:buNone/>
            </a:pPr>
            <a:r>
              <a:t/>
            </a:r>
            <a:endParaRPr sz="1225"/>
          </a:p>
          <a:p>
            <a:pPr indent="0" lvl="0" marL="0" rtl="0" algn="l">
              <a:lnSpc>
                <a:spcPct val="80000"/>
              </a:lnSpc>
              <a:spcBef>
                <a:spcPts val="0"/>
              </a:spcBef>
              <a:spcAft>
                <a:spcPts val="0"/>
              </a:spcAft>
              <a:buSzPts val="605"/>
              <a:buNone/>
            </a:pPr>
            <a:r>
              <a:t/>
            </a:r>
            <a:endParaRPr sz="1225"/>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2"/>
          <p:cNvSpPr txBox="1"/>
          <p:nvPr>
            <p:ph idx="1" type="body"/>
          </p:nvPr>
        </p:nvSpPr>
        <p:spPr>
          <a:xfrm>
            <a:off x="354000" y="562550"/>
            <a:ext cx="4218000" cy="149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We see similar </a:t>
            </a:r>
            <a:r>
              <a:rPr lang="en"/>
              <a:t>correlation</a:t>
            </a:r>
            <a:r>
              <a:rPr lang="en"/>
              <a:t> between the customers’ grading of inflight entertainment and </a:t>
            </a:r>
            <a:r>
              <a:rPr lang="en"/>
              <a:t>their</a:t>
            </a:r>
            <a:r>
              <a:rPr lang="en"/>
              <a:t> overall satisfaction.</a:t>
            </a:r>
            <a:endParaRPr/>
          </a:p>
        </p:txBody>
      </p:sp>
      <p:pic>
        <p:nvPicPr>
          <p:cNvPr id="137" name="Google Shape;137;p22"/>
          <p:cNvPicPr preferRelativeResize="0"/>
          <p:nvPr/>
        </p:nvPicPr>
        <p:blipFill>
          <a:blip r:embed="rId3">
            <a:alphaModFix/>
          </a:blip>
          <a:stretch>
            <a:fillRect/>
          </a:stretch>
        </p:blipFill>
        <p:spPr>
          <a:xfrm>
            <a:off x="4688900" y="1266325"/>
            <a:ext cx="4143401" cy="3488900"/>
          </a:xfrm>
          <a:prstGeom prst="rect">
            <a:avLst/>
          </a:prstGeom>
          <a:noFill/>
          <a:ln>
            <a:noFill/>
          </a:ln>
        </p:spPr>
      </p:pic>
      <p:pic>
        <p:nvPicPr>
          <p:cNvPr id="138" name="Google Shape;138;p22"/>
          <p:cNvPicPr preferRelativeResize="0"/>
          <p:nvPr/>
        </p:nvPicPr>
        <p:blipFill>
          <a:blip r:embed="rId4">
            <a:alphaModFix/>
          </a:blip>
          <a:stretch>
            <a:fillRect/>
          </a:stretch>
        </p:blipFill>
        <p:spPr>
          <a:xfrm>
            <a:off x="354000" y="2179225"/>
            <a:ext cx="3194675" cy="22299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23"/>
          <p:cNvPicPr preferRelativeResize="0"/>
          <p:nvPr/>
        </p:nvPicPr>
        <p:blipFill>
          <a:blip r:embed="rId3">
            <a:alphaModFix/>
          </a:blip>
          <a:stretch>
            <a:fillRect/>
          </a:stretch>
        </p:blipFill>
        <p:spPr>
          <a:xfrm>
            <a:off x="6044800" y="121649"/>
            <a:ext cx="3024349" cy="1675200"/>
          </a:xfrm>
          <a:prstGeom prst="rect">
            <a:avLst/>
          </a:prstGeom>
          <a:noFill/>
          <a:ln>
            <a:noFill/>
          </a:ln>
        </p:spPr>
      </p:pic>
      <p:sp>
        <p:nvSpPr>
          <p:cNvPr id="144" name="Google Shape;144;p2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EDA </a:t>
            </a:r>
            <a:r>
              <a:rPr lang="en"/>
              <a:t>Conclusions </a:t>
            </a:r>
            <a:r>
              <a:rPr lang="en"/>
              <a:t>:</a:t>
            </a:r>
            <a:endParaRPr/>
          </a:p>
          <a:p>
            <a:pPr indent="0" lvl="0" marL="0" rtl="0" algn="l">
              <a:spcBef>
                <a:spcPts val="0"/>
              </a:spcBef>
              <a:spcAft>
                <a:spcPts val="0"/>
              </a:spcAft>
              <a:buNone/>
            </a:pPr>
            <a:r>
              <a:t/>
            </a:r>
            <a:endParaRPr/>
          </a:p>
        </p:txBody>
      </p:sp>
      <p:sp>
        <p:nvSpPr>
          <p:cNvPr id="145" name="Google Shape;145;p23"/>
          <p:cNvSpPr txBox="1"/>
          <p:nvPr>
            <p:ph idx="1" type="body"/>
          </p:nvPr>
        </p:nvSpPr>
        <p:spPr>
          <a:xfrm>
            <a:off x="311700" y="1040675"/>
            <a:ext cx="8520600" cy="3528300"/>
          </a:xfrm>
          <a:prstGeom prst="rect">
            <a:avLst/>
          </a:prstGeom>
        </p:spPr>
        <p:txBody>
          <a:bodyPr anchorCtr="0" anchor="t" bIns="91425" lIns="91425" spcFirstLastPara="1" rIns="91425" wrap="square" tIns="91425">
            <a:normAutofit fontScale="92500" lnSpcReduction="20000"/>
          </a:bodyPr>
          <a:lstStyle/>
          <a:p>
            <a:pPr indent="0" lvl="0" marL="0" rtl="0" algn="l">
              <a:lnSpc>
                <a:spcPct val="170000"/>
              </a:lnSpc>
              <a:spcBef>
                <a:spcPts val="0"/>
              </a:spcBef>
              <a:spcAft>
                <a:spcPts val="0"/>
              </a:spcAft>
              <a:buNone/>
            </a:pPr>
            <a:r>
              <a:t/>
            </a:r>
            <a:endParaRPr sz="1050">
              <a:solidFill>
                <a:srgbClr val="000000"/>
              </a:solidFill>
              <a:latin typeface="Arial"/>
              <a:ea typeface="Arial"/>
              <a:cs typeface="Arial"/>
              <a:sym typeface="Arial"/>
            </a:endParaRPr>
          </a:p>
          <a:p>
            <a:pPr indent="-290274" lvl="0" marL="736600" marR="279400" rtl="0" algn="l">
              <a:spcBef>
                <a:spcPts val="120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 sample is more or less balanced </a:t>
            </a:r>
            <a:r>
              <a:rPr i="1" lang="en" sz="1050">
                <a:solidFill>
                  <a:srgbClr val="000000"/>
                </a:solidFill>
                <a:latin typeface="Arial"/>
                <a:ea typeface="Arial"/>
                <a:cs typeface="Arial"/>
                <a:sym typeface="Arial"/>
              </a:rPr>
              <a:t>(56.7% on 43.3%) in terms of overall satisfaction</a:t>
            </a:r>
            <a:r>
              <a:rPr lang="en" sz="1050">
                <a:solidFill>
                  <a:srgbClr val="000000"/>
                </a:solidFill>
                <a:latin typeface="Arial"/>
                <a:ea typeface="Arial"/>
                <a:cs typeface="Arial"/>
                <a:sym typeface="Arial"/>
              </a:rPr>
              <a:t>.</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 number of men and women in this sample is approximately the same.</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 vast majority of the airline's customers are repeat customers.</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Most of our clients flew for business rather than personal reasons.</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About half of the passengers were in business class.</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More than 60% of passengers were satisfied with the luggage transportation service (rating 4-5 out of 5).</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More than 50% of passengers were comfortable sitting in their seats (rated 4-5 out of 5).</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There was a strong correlation </a:t>
            </a:r>
            <a:r>
              <a:rPr i="1" lang="en" sz="1050">
                <a:solidFill>
                  <a:srgbClr val="000000"/>
                </a:solidFill>
                <a:latin typeface="Arial"/>
                <a:ea typeface="Arial"/>
                <a:cs typeface="Arial"/>
                <a:sym typeface="Arial"/>
              </a:rPr>
              <a:t>(96%)</a:t>
            </a:r>
            <a:r>
              <a:rPr lang="en" sz="1050">
                <a:solidFill>
                  <a:srgbClr val="000000"/>
                </a:solidFill>
                <a:latin typeface="Arial"/>
                <a:ea typeface="Arial"/>
                <a:cs typeface="Arial"/>
                <a:sym typeface="Arial"/>
              </a:rPr>
              <a:t> between the features 'Departure delay in minutes' and 'Arrival delay in minutes' (which is quite logical ).</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Most of the airline's regular customers are between the ages of 30 and 50 (averaging a little over 40). The age range for non-regular customers is slightly smaller (from 25 to 40 years old, with an average of slightly less than 30).</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Customers whose flight distance is long tend to fly in business class.</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 more distance an airplane passenger travels (respectively, the longer they are in flight), the more satisfied they are with in-flight entertainment and extra legroom (on average).</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Most of the passengers who flew in Economy Plus or Economy Class were dissatisfied with the flight, and those who were lucky enough to fly in Business Class were satisfied.</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Almost all passengers who rated the wifi service 5 out of 5 were satisfied with the flight.</a:t>
            </a:r>
            <a:endParaRPr sz="1050">
              <a:solidFill>
                <a:srgbClr val="000000"/>
              </a:solidFill>
              <a:latin typeface="Arial"/>
              <a:ea typeface="Arial"/>
              <a:cs typeface="Arial"/>
              <a:sym typeface="Arial"/>
            </a:endParaRPr>
          </a:p>
          <a:p>
            <a:pPr indent="-290274" lvl="0" marL="736600" marR="279400" rtl="0" algn="l">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 majority of passengers who rated the comfort of the seats and the extra legroom at 4 and 5 points out of 5 were satisfied with the flight.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1000"/>
              </a:spcBef>
              <a:spcAft>
                <a:spcPts val="0"/>
              </a:spcAft>
              <a:buNone/>
            </a:pPr>
            <a:r>
              <a:rPr lang="en" sz="1900"/>
              <a:t>Classification Models</a:t>
            </a:r>
            <a:endParaRPr sz="1900"/>
          </a:p>
          <a:p>
            <a:pPr indent="0" lvl="0" marL="0" rtl="0" algn="l">
              <a:spcBef>
                <a:spcPts val="0"/>
              </a:spcBef>
              <a:spcAft>
                <a:spcPts val="0"/>
              </a:spcAft>
              <a:buNone/>
            </a:pPr>
            <a:r>
              <a:t/>
            </a:r>
            <a:endParaRPr/>
          </a:p>
        </p:txBody>
      </p:sp>
      <p:pic>
        <p:nvPicPr>
          <p:cNvPr id="151" name="Google Shape;151;p24"/>
          <p:cNvPicPr preferRelativeResize="0"/>
          <p:nvPr/>
        </p:nvPicPr>
        <p:blipFill>
          <a:blip r:embed="rId3">
            <a:alphaModFix/>
          </a:blip>
          <a:stretch>
            <a:fillRect/>
          </a:stretch>
        </p:blipFill>
        <p:spPr>
          <a:xfrm>
            <a:off x="6730750" y="215700"/>
            <a:ext cx="2248874" cy="2248874"/>
          </a:xfrm>
          <a:prstGeom prst="rect">
            <a:avLst/>
          </a:prstGeom>
          <a:noFill/>
          <a:ln>
            <a:noFill/>
          </a:ln>
        </p:spPr>
      </p:pic>
      <p:sp>
        <p:nvSpPr>
          <p:cNvPr id="152" name="Google Shape;152;p24"/>
          <p:cNvSpPr txBox="1"/>
          <p:nvPr/>
        </p:nvSpPr>
        <p:spPr>
          <a:xfrm>
            <a:off x="311700" y="863950"/>
            <a:ext cx="2628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Logistic Regression</a:t>
            </a:r>
            <a:endParaRPr>
              <a:latin typeface="Open Sans"/>
              <a:ea typeface="Open Sans"/>
              <a:cs typeface="Open Sans"/>
              <a:sym typeface="Open Sans"/>
            </a:endParaRPr>
          </a:p>
        </p:txBody>
      </p:sp>
      <p:pic>
        <p:nvPicPr>
          <p:cNvPr id="153" name="Google Shape;153;p24"/>
          <p:cNvPicPr preferRelativeResize="0"/>
          <p:nvPr/>
        </p:nvPicPr>
        <p:blipFill>
          <a:blip r:embed="rId4">
            <a:alphaModFix/>
          </a:blip>
          <a:stretch>
            <a:fillRect/>
          </a:stretch>
        </p:blipFill>
        <p:spPr>
          <a:xfrm>
            <a:off x="3823300" y="2738259"/>
            <a:ext cx="4407625" cy="2025566"/>
          </a:xfrm>
          <a:prstGeom prst="rect">
            <a:avLst/>
          </a:prstGeom>
          <a:noFill/>
          <a:ln>
            <a:noFill/>
          </a:ln>
        </p:spPr>
      </p:pic>
      <p:pic>
        <p:nvPicPr>
          <p:cNvPr id="154" name="Google Shape;154;p24"/>
          <p:cNvPicPr preferRelativeResize="0"/>
          <p:nvPr/>
        </p:nvPicPr>
        <p:blipFill>
          <a:blip r:embed="rId5">
            <a:alphaModFix/>
          </a:blip>
          <a:stretch>
            <a:fillRect/>
          </a:stretch>
        </p:blipFill>
        <p:spPr>
          <a:xfrm>
            <a:off x="311688" y="1189275"/>
            <a:ext cx="2686329" cy="3574550"/>
          </a:xfrm>
          <a:prstGeom prst="rect">
            <a:avLst/>
          </a:prstGeom>
          <a:noFill/>
          <a:ln>
            <a:noFill/>
          </a:ln>
        </p:spPr>
      </p:pic>
      <p:pic>
        <p:nvPicPr>
          <p:cNvPr id="155" name="Google Shape;155;p24"/>
          <p:cNvPicPr preferRelativeResize="0"/>
          <p:nvPr/>
        </p:nvPicPr>
        <p:blipFill>
          <a:blip r:embed="rId6">
            <a:alphaModFix/>
          </a:blip>
          <a:stretch>
            <a:fillRect/>
          </a:stretch>
        </p:blipFill>
        <p:spPr>
          <a:xfrm>
            <a:off x="2998025" y="325572"/>
            <a:ext cx="3476750" cy="2139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p>
            <a:pPr indent="0" lvl="0" marL="0" rtl="0" algn="l">
              <a:lnSpc>
                <a:spcPct val="90000"/>
              </a:lnSpc>
              <a:spcBef>
                <a:spcPts val="1000"/>
              </a:spcBef>
              <a:spcAft>
                <a:spcPts val="0"/>
              </a:spcAft>
              <a:buNone/>
            </a:pPr>
            <a:r>
              <a:rPr lang="en" sz="1900"/>
              <a:t>Classification Models</a:t>
            </a:r>
            <a:endParaRPr sz="1900"/>
          </a:p>
          <a:p>
            <a:pPr indent="0" lvl="0" marL="0" rtl="0" algn="l">
              <a:lnSpc>
                <a:spcPct val="115000"/>
              </a:lnSpc>
              <a:spcBef>
                <a:spcPts val="0"/>
              </a:spcBef>
              <a:spcAft>
                <a:spcPts val="0"/>
              </a:spcAft>
              <a:buNone/>
            </a:pPr>
            <a:r>
              <a:t/>
            </a:r>
            <a:endParaRPr b="0" sz="1100">
              <a:solidFill>
                <a:srgbClr val="000000"/>
              </a:solidFill>
              <a:latin typeface="Arial"/>
              <a:ea typeface="Arial"/>
              <a:cs typeface="Arial"/>
              <a:sym typeface="Arial"/>
            </a:endParaRPr>
          </a:p>
        </p:txBody>
      </p:sp>
      <p:sp>
        <p:nvSpPr>
          <p:cNvPr id="161" name="Google Shape;161;p25"/>
          <p:cNvSpPr txBox="1"/>
          <p:nvPr>
            <p:ph idx="1" type="body"/>
          </p:nvPr>
        </p:nvSpPr>
        <p:spPr>
          <a:xfrm>
            <a:off x="311700" y="845900"/>
            <a:ext cx="2488800" cy="468300"/>
          </a:xfrm>
          <a:prstGeom prst="rect">
            <a:avLst/>
          </a:prstGeom>
        </p:spPr>
        <p:txBody>
          <a:bodyPr anchorCtr="0" anchor="t" bIns="91425" lIns="91425" spcFirstLastPara="1" rIns="91425" wrap="square" tIns="91425">
            <a:noAutofit/>
          </a:bodyPr>
          <a:lstStyle/>
          <a:p>
            <a:pPr indent="0" lvl="0" marL="0" rtl="0" algn="l">
              <a:lnSpc>
                <a:spcPct val="70000"/>
              </a:lnSpc>
              <a:spcBef>
                <a:spcPts val="500"/>
              </a:spcBef>
              <a:spcAft>
                <a:spcPts val="0"/>
              </a:spcAft>
              <a:buSzPts val="605"/>
              <a:buNone/>
            </a:pPr>
            <a:r>
              <a:rPr lang="en" sz="1335">
                <a:solidFill>
                  <a:srgbClr val="000000"/>
                </a:solidFill>
                <a:latin typeface="Arial"/>
                <a:ea typeface="Arial"/>
                <a:cs typeface="Arial"/>
                <a:sym typeface="Arial"/>
              </a:rPr>
              <a:t>Decision Tree Classifier</a:t>
            </a:r>
            <a:endParaRPr sz="1335">
              <a:solidFill>
                <a:srgbClr val="000000"/>
              </a:solidFill>
              <a:latin typeface="Arial"/>
              <a:ea typeface="Arial"/>
              <a:cs typeface="Arial"/>
              <a:sym typeface="Arial"/>
            </a:endParaRPr>
          </a:p>
          <a:p>
            <a:pPr indent="0" lvl="0" marL="0" rtl="0" algn="l">
              <a:lnSpc>
                <a:spcPct val="95000"/>
              </a:lnSpc>
              <a:spcBef>
                <a:spcPts val="0"/>
              </a:spcBef>
              <a:spcAft>
                <a:spcPts val="1200"/>
              </a:spcAft>
              <a:buSzPts val="605"/>
              <a:buNone/>
            </a:pPr>
            <a:r>
              <a:t/>
            </a:r>
            <a:endParaRPr sz="1045">
              <a:solidFill>
                <a:srgbClr val="000000"/>
              </a:solidFill>
              <a:latin typeface="Arial"/>
              <a:ea typeface="Arial"/>
              <a:cs typeface="Arial"/>
              <a:sym typeface="Arial"/>
            </a:endParaRPr>
          </a:p>
        </p:txBody>
      </p:sp>
      <p:pic>
        <p:nvPicPr>
          <p:cNvPr id="162" name="Google Shape;162;p25"/>
          <p:cNvPicPr preferRelativeResize="0"/>
          <p:nvPr/>
        </p:nvPicPr>
        <p:blipFill>
          <a:blip r:embed="rId3">
            <a:alphaModFix/>
          </a:blip>
          <a:stretch>
            <a:fillRect/>
          </a:stretch>
        </p:blipFill>
        <p:spPr>
          <a:xfrm>
            <a:off x="4543913" y="2542975"/>
            <a:ext cx="3089850" cy="2033125"/>
          </a:xfrm>
          <a:prstGeom prst="rect">
            <a:avLst/>
          </a:prstGeom>
          <a:noFill/>
          <a:ln>
            <a:noFill/>
          </a:ln>
        </p:spPr>
      </p:pic>
      <p:pic>
        <p:nvPicPr>
          <p:cNvPr id="163" name="Google Shape;163;p25"/>
          <p:cNvPicPr preferRelativeResize="0"/>
          <p:nvPr/>
        </p:nvPicPr>
        <p:blipFill>
          <a:blip r:embed="rId4">
            <a:alphaModFix/>
          </a:blip>
          <a:stretch>
            <a:fillRect/>
          </a:stretch>
        </p:blipFill>
        <p:spPr>
          <a:xfrm>
            <a:off x="168500" y="1314199"/>
            <a:ext cx="3163650" cy="3580375"/>
          </a:xfrm>
          <a:prstGeom prst="rect">
            <a:avLst/>
          </a:prstGeom>
          <a:noFill/>
          <a:ln>
            <a:noFill/>
          </a:ln>
        </p:spPr>
      </p:pic>
      <p:pic>
        <p:nvPicPr>
          <p:cNvPr id="164" name="Google Shape;164;p25"/>
          <p:cNvPicPr preferRelativeResize="0"/>
          <p:nvPr/>
        </p:nvPicPr>
        <p:blipFill>
          <a:blip r:embed="rId5">
            <a:alphaModFix/>
          </a:blip>
          <a:stretch>
            <a:fillRect/>
          </a:stretch>
        </p:blipFill>
        <p:spPr>
          <a:xfrm>
            <a:off x="4417188" y="665013"/>
            <a:ext cx="3343275" cy="1533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1000"/>
              </a:spcBef>
              <a:spcAft>
                <a:spcPts val="0"/>
              </a:spcAft>
              <a:buNone/>
            </a:pPr>
            <a:r>
              <a:rPr lang="en" sz="1900"/>
              <a:t>Classification Models</a:t>
            </a:r>
            <a:endParaRPr sz="1900"/>
          </a:p>
          <a:p>
            <a:pPr indent="0" lvl="0" marL="0" rtl="0" algn="l">
              <a:lnSpc>
                <a:spcPct val="90000"/>
              </a:lnSpc>
              <a:spcBef>
                <a:spcPts val="1000"/>
              </a:spcBef>
              <a:spcAft>
                <a:spcPts val="0"/>
              </a:spcAft>
              <a:buNone/>
            </a:pPr>
            <a:r>
              <a:t/>
            </a:r>
            <a:endParaRPr sz="1900"/>
          </a:p>
          <a:p>
            <a:pPr indent="0" lvl="0" marL="0" rtl="0" algn="l">
              <a:lnSpc>
                <a:spcPct val="90000"/>
              </a:lnSpc>
              <a:spcBef>
                <a:spcPts val="1000"/>
              </a:spcBef>
              <a:spcAft>
                <a:spcPts val="0"/>
              </a:spcAft>
              <a:buNone/>
            </a:pPr>
            <a:r>
              <a:t/>
            </a:r>
            <a:endParaRPr b="0" sz="19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170" name="Google Shape;170;p26"/>
          <p:cNvSpPr txBox="1"/>
          <p:nvPr>
            <p:ph idx="1" type="body"/>
          </p:nvPr>
        </p:nvSpPr>
        <p:spPr>
          <a:xfrm>
            <a:off x="274700" y="841975"/>
            <a:ext cx="8520600" cy="507000"/>
          </a:xfrm>
          <a:prstGeom prst="rect">
            <a:avLst/>
          </a:prstGeom>
        </p:spPr>
        <p:txBody>
          <a:bodyPr anchorCtr="0" anchor="t" bIns="91425" lIns="91425" spcFirstLastPara="1" rIns="91425" wrap="square" tIns="91425">
            <a:normAutofit/>
          </a:bodyPr>
          <a:lstStyle/>
          <a:p>
            <a:pPr indent="0" lvl="0" marL="0" rtl="0" algn="l">
              <a:lnSpc>
                <a:spcPct val="90000"/>
              </a:lnSpc>
              <a:spcBef>
                <a:spcPts val="500"/>
              </a:spcBef>
              <a:spcAft>
                <a:spcPts val="0"/>
              </a:spcAft>
              <a:buNone/>
            </a:pPr>
            <a:r>
              <a:rPr lang="en" sz="1700">
                <a:solidFill>
                  <a:srgbClr val="000000"/>
                </a:solidFill>
                <a:latin typeface="Arial"/>
                <a:ea typeface="Arial"/>
                <a:cs typeface="Arial"/>
                <a:sym typeface="Arial"/>
              </a:rPr>
              <a:t>Random Forest Classifier</a:t>
            </a:r>
            <a:endParaRPr sz="1700">
              <a:solidFill>
                <a:srgbClr val="000000"/>
              </a:solidFill>
              <a:latin typeface="Arial"/>
              <a:ea typeface="Arial"/>
              <a:cs typeface="Arial"/>
              <a:sym typeface="Arial"/>
            </a:endParaRPr>
          </a:p>
        </p:txBody>
      </p:sp>
      <p:pic>
        <p:nvPicPr>
          <p:cNvPr id="171" name="Google Shape;171;p26"/>
          <p:cNvPicPr preferRelativeResize="0"/>
          <p:nvPr/>
        </p:nvPicPr>
        <p:blipFill>
          <a:blip r:embed="rId3">
            <a:alphaModFix/>
          </a:blip>
          <a:stretch>
            <a:fillRect/>
          </a:stretch>
        </p:blipFill>
        <p:spPr>
          <a:xfrm>
            <a:off x="3013100" y="1219563"/>
            <a:ext cx="2507225" cy="1151575"/>
          </a:xfrm>
          <a:prstGeom prst="rect">
            <a:avLst/>
          </a:prstGeom>
          <a:noFill/>
          <a:ln>
            <a:noFill/>
          </a:ln>
        </p:spPr>
      </p:pic>
      <p:pic>
        <p:nvPicPr>
          <p:cNvPr id="172" name="Google Shape;172;p26"/>
          <p:cNvPicPr preferRelativeResize="0"/>
          <p:nvPr/>
        </p:nvPicPr>
        <p:blipFill>
          <a:blip r:embed="rId4">
            <a:alphaModFix/>
          </a:blip>
          <a:stretch>
            <a:fillRect/>
          </a:stretch>
        </p:blipFill>
        <p:spPr>
          <a:xfrm>
            <a:off x="274700" y="1348975"/>
            <a:ext cx="2884618" cy="3489725"/>
          </a:xfrm>
          <a:prstGeom prst="rect">
            <a:avLst/>
          </a:prstGeom>
          <a:noFill/>
          <a:ln>
            <a:noFill/>
          </a:ln>
        </p:spPr>
      </p:pic>
      <p:pic>
        <p:nvPicPr>
          <p:cNvPr id="173" name="Google Shape;173;p26"/>
          <p:cNvPicPr preferRelativeResize="0"/>
          <p:nvPr/>
        </p:nvPicPr>
        <p:blipFill rotWithShape="1">
          <a:blip r:embed="rId5">
            <a:alphaModFix/>
          </a:blip>
          <a:srcRect b="5087" l="0" r="0" t="0"/>
          <a:stretch/>
        </p:blipFill>
        <p:spPr>
          <a:xfrm>
            <a:off x="6062474" y="91675"/>
            <a:ext cx="2999150" cy="2370600"/>
          </a:xfrm>
          <a:prstGeom prst="rect">
            <a:avLst/>
          </a:prstGeom>
          <a:noFill/>
          <a:ln>
            <a:noFill/>
          </a:ln>
        </p:spPr>
      </p:pic>
      <p:pic>
        <p:nvPicPr>
          <p:cNvPr id="174" name="Google Shape;174;p26"/>
          <p:cNvPicPr preferRelativeResize="0"/>
          <p:nvPr/>
        </p:nvPicPr>
        <p:blipFill>
          <a:blip r:embed="rId6">
            <a:alphaModFix/>
          </a:blip>
          <a:stretch>
            <a:fillRect/>
          </a:stretch>
        </p:blipFill>
        <p:spPr>
          <a:xfrm>
            <a:off x="4390950" y="2694650"/>
            <a:ext cx="3724849" cy="2144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1000"/>
              </a:spcBef>
              <a:spcAft>
                <a:spcPts val="0"/>
              </a:spcAft>
              <a:buNone/>
            </a:pPr>
            <a:r>
              <a:rPr lang="en" sz="1900"/>
              <a:t>Classification Models</a:t>
            </a:r>
            <a:endParaRPr sz="1900"/>
          </a:p>
          <a:p>
            <a:pPr indent="0" lvl="0" marL="0" rtl="0" algn="l">
              <a:spcBef>
                <a:spcPts val="0"/>
              </a:spcBef>
              <a:spcAft>
                <a:spcPts val="0"/>
              </a:spcAft>
              <a:buNone/>
            </a:pPr>
            <a:r>
              <a:t/>
            </a:r>
            <a:endParaRPr/>
          </a:p>
        </p:txBody>
      </p:sp>
      <p:sp>
        <p:nvSpPr>
          <p:cNvPr id="180" name="Google Shape;180;p27"/>
          <p:cNvSpPr txBox="1"/>
          <p:nvPr>
            <p:ph idx="1" type="body"/>
          </p:nvPr>
        </p:nvSpPr>
        <p:spPr>
          <a:xfrm>
            <a:off x="273975" y="819875"/>
            <a:ext cx="8520600" cy="667200"/>
          </a:xfrm>
          <a:prstGeom prst="rect">
            <a:avLst/>
          </a:prstGeom>
        </p:spPr>
        <p:txBody>
          <a:bodyPr anchorCtr="0" anchor="t" bIns="91425" lIns="91425" spcFirstLastPara="1" rIns="91425" wrap="square" tIns="91425">
            <a:normAutofit lnSpcReduction="20000"/>
          </a:bodyPr>
          <a:lstStyle/>
          <a:p>
            <a:pPr indent="0" lvl="0" marL="0" rtl="0" algn="l">
              <a:lnSpc>
                <a:spcPct val="90000"/>
              </a:lnSpc>
              <a:spcBef>
                <a:spcPts val="500"/>
              </a:spcBef>
              <a:spcAft>
                <a:spcPts val="0"/>
              </a:spcAft>
              <a:buNone/>
            </a:pPr>
            <a:r>
              <a:rPr lang="en" sz="1700">
                <a:solidFill>
                  <a:srgbClr val="000000"/>
                </a:solidFill>
                <a:latin typeface="Arial"/>
                <a:ea typeface="Arial"/>
                <a:cs typeface="Arial"/>
                <a:sym typeface="Arial"/>
              </a:rPr>
              <a:t>KNN</a:t>
            </a:r>
            <a:endParaRPr sz="1050">
              <a:solidFill>
                <a:srgbClr val="D4D4D4"/>
              </a:solidFill>
              <a:highlight>
                <a:srgbClr val="1E1E1E"/>
              </a:highlight>
              <a:latin typeface="Courier New"/>
              <a:ea typeface="Courier New"/>
              <a:cs typeface="Courier New"/>
              <a:sym typeface="Courier New"/>
            </a:endParaRPr>
          </a:p>
          <a:p>
            <a:pPr indent="0" lvl="0" marL="0" rtl="0" algn="l">
              <a:spcBef>
                <a:spcPts val="0"/>
              </a:spcBef>
              <a:spcAft>
                <a:spcPts val="1200"/>
              </a:spcAft>
              <a:buNone/>
            </a:pPr>
            <a:r>
              <a:t/>
            </a:r>
            <a:endParaRPr/>
          </a:p>
        </p:txBody>
      </p:sp>
      <p:pic>
        <p:nvPicPr>
          <p:cNvPr id="181" name="Google Shape;181;p27"/>
          <p:cNvPicPr preferRelativeResize="0"/>
          <p:nvPr/>
        </p:nvPicPr>
        <p:blipFill>
          <a:blip r:embed="rId3">
            <a:alphaModFix/>
          </a:blip>
          <a:stretch>
            <a:fillRect/>
          </a:stretch>
        </p:blipFill>
        <p:spPr>
          <a:xfrm>
            <a:off x="183648" y="1212575"/>
            <a:ext cx="2977650" cy="3516800"/>
          </a:xfrm>
          <a:prstGeom prst="rect">
            <a:avLst/>
          </a:prstGeom>
          <a:noFill/>
          <a:ln>
            <a:noFill/>
          </a:ln>
        </p:spPr>
      </p:pic>
      <p:pic>
        <p:nvPicPr>
          <p:cNvPr id="182" name="Google Shape;182;p27"/>
          <p:cNvPicPr preferRelativeResize="0"/>
          <p:nvPr/>
        </p:nvPicPr>
        <p:blipFill>
          <a:blip r:embed="rId4">
            <a:alphaModFix/>
          </a:blip>
          <a:stretch>
            <a:fillRect/>
          </a:stretch>
        </p:blipFill>
        <p:spPr>
          <a:xfrm>
            <a:off x="4179350" y="915431"/>
            <a:ext cx="2877650" cy="1268119"/>
          </a:xfrm>
          <a:prstGeom prst="rect">
            <a:avLst/>
          </a:prstGeom>
          <a:noFill/>
          <a:ln>
            <a:noFill/>
          </a:ln>
        </p:spPr>
      </p:pic>
      <p:pic>
        <p:nvPicPr>
          <p:cNvPr id="183" name="Google Shape;183;p27"/>
          <p:cNvPicPr preferRelativeResize="0"/>
          <p:nvPr/>
        </p:nvPicPr>
        <p:blipFill>
          <a:blip r:embed="rId5">
            <a:alphaModFix/>
          </a:blip>
          <a:stretch>
            <a:fillRect/>
          </a:stretch>
        </p:blipFill>
        <p:spPr>
          <a:xfrm>
            <a:off x="4179350" y="2382425"/>
            <a:ext cx="3753600" cy="2111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1000"/>
              </a:spcBef>
              <a:spcAft>
                <a:spcPts val="0"/>
              </a:spcAft>
              <a:buNone/>
            </a:pPr>
            <a:r>
              <a:rPr lang="en" sz="1900"/>
              <a:t>Classification Models</a:t>
            </a:r>
            <a:endParaRPr sz="1900"/>
          </a:p>
          <a:p>
            <a:pPr indent="0" lvl="0" marL="0" rtl="0" algn="l">
              <a:spcBef>
                <a:spcPts val="0"/>
              </a:spcBef>
              <a:spcAft>
                <a:spcPts val="0"/>
              </a:spcAft>
              <a:buNone/>
            </a:pPr>
            <a:r>
              <a:t/>
            </a:r>
            <a:endParaRPr/>
          </a:p>
        </p:txBody>
      </p:sp>
      <p:sp>
        <p:nvSpPr>
          <p:cNvPr id="189" name="Google Shape;189;p28"/>
          <p:cNvSpPr txBox="1"/>
          <p:nvPr>
            <p:ph idx="1" type="body"/>
          </p:nvPr>
        </p:nvSpPr>
        <p:spPr>
          <a:xfrm>
            <a:off x="311700" y="842475"/>
            <a:ext cx="3783600" cy="778200"/>
          </a:xfrm>
          <a:prstGeom prst="rect">
            <a:avLst/>
          </a:prstGeom>
        </p:spPr>
        <p:txBody>
          <a:bodyPr anchorCtr="0" anchor="t" bIns="91425" lIns="91425" spcFirstLastPara="1" rIns="91425" wrap="square" tIns="91425">
            <a:normAutofit/>
          </a:bodyPr>
          <a:lstStyle/>
          <a:p>
            <a:pPr indent="0" lvl="0" marL="0" rtl="0" algn="l">
              <a:lnSpc>
                <a:spcPct val="90000"/>
              </a:lnSpc>
              <a:spcBef>
                <a:spcPts val="500"/>
              </a:spcBef>
              <a:spcAft>
                <a:spcPts val="0"/>
              </a:spcAft>
              <a:buNone/>
            </a:pPr>
            <a:r>
              <a:rPr lang="en" sz="1700">
                <a:solidFill>
                  <a:srgbClr val="000000"/>
                </a:solidFill>
                <a:latin typeface="Arial"/>
                <a:ea typeface="Arial"/>
                <a:cs typeface="Arial"/>
                <a:sym typeface="Arial"/>
              </a:rPr>
              <a:t>ADABoost Classifier</a:t>
            </a:r>
            <a:endParaRPr sz="17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pic>
        <p:nvPicPr>
          <p:cNvPr id="190" name="Google Shape;190;p28"/>
          <p:cNvPicPr preferRelativeResize="0"/>
          <p:nvPr/>
        </p:nvPicPr>
        <p:blipFill>
          <a:blip r:embed="rId3">
            <a:alphaModFix/>
          </a:blip>
          <a:stretch>
            <a:fillRect/>
          </a:stretch>
        </p:blipFill>
        <p:spPr>
          <a:xfrm>
            <a:off x="4612275" y="2702925"/>
            <a:ext cx="3430676" cy="1929750"/>
          </a:xfrm>
          <a:prstGeom prst="rect">
            <a:avLst/>
          </a:prstGeom>
          <a:noFill/>
          <a:ln>
            <a:noFill/>
          </a:ln>
        </p:spPr>
      </p:pic>
      <p:pic>
        <p:nvPicPr>
          <p:cNvPr id="191" name="Google Shape;191;p28"/>
          <p:cNvPicPr preferRelativeResize="0"/>
          <p:nvPr/>
        </p:nvPicPr>
        <p:blipFill>
          <a:blip r:embed="rId4">
            <a:alphaModFix/>
          </a:blip>
          <a:stretch>
            <a:fillRect/>
          </a:stretch>
        </p:blipFill>
        <p:spPr>
          <a:xfrm>
            <a:off x="414771" y="1790096"/>
            <a:ext cx="2473750" cy="2808975"/>
          </a:xfrm>
          <a:prstGeom prst="rect">
            <a:avLst/>
          </a:prstGeom>
          <a:noFill/>
          <a:ln>
            <a:noFill/>
          </a:ln>
        </p:spPr>
      </p:pic>
      <p:pic>
        <p:nvPicPr>
          <p:cNvPr id="192" name="Google Shape;192;p28"/>
          <p:cNvPicPr preferRelativeResize="0"/>
          <p:nvPr/>
        </p:nvPicPr>
        <p:blipFill>
          <a:blip r:embed="rId5">
            <a:alphaModFix/>
          </a:blip>
          <a:stretch>
            <a:fillRect/>
          </a:stretch>
        </p:blipFill>
        <p:spPr>
          <a:xfrm>
            <a:off x="4920813" y="940425"/>
            <a:ext cx="3267075" cy="15049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1000"/>
              </a:spcBef>
              <a:spcAft>
                <a:spcPts val="0"/>
              </a:spcAft>
              <a:buNone/>
            </a:pPr>
            <a:r>
              <a:rPr lang="en" sz="1900"/>
              <a:t>Classification Models</a:t>
            </a:r>
            <a:endParaRPr sz="1900"/>
          </a:p>
          <a:p>
            <a:pPr indent="0" lvl="0" marL="0" rtl="0" algn="l">
              <a:spcBef>
                <a:spcPts val="0"/>
              </a:spcBef>
              <a:spcAft>
                <a:spcPts val="0"/>
              </a:spcAft>
              <a:buNone/>
            </a:pPr>
            <a:r>
              <a:t/>
            </a:r>
            <a:endParaRPr/>
          </a:p>
        </p:txBody>
      </p:sp>
      <p:sp>
        <p:nvSpPr>
          <p:cNvPr id="198" name="Google Shape;198;p29"/>
          <p:cNvSpPr txBox="1"/>
          <p:nvPr>
            <p:ph idx="1" type="body"/>
          </p:nvPr>
        </p:nvSpPr>
        <p:spPr>
          <a:xfrm>
            <a:off x="311700" y="841925"/>
            <a:ext cx="8520600" cy="622800"/>
          </a:xfrm>
          <a:prstGeom prst="rect">
            <a:avLst/>
          </a:prstGeom>
        </p:spPr>
        <p:txBody>
          <a:bodyPr anchorCtr="0" anchor="t" bIns="91425" lIns="91425" spcFirstLastPara="1" rIns="91425" wrap="square" tIns="91425">
            <a:normAutofit fontScale="92500" lnSpcReduction="20000"/>
          </a:bodyPr>
          <a:lstStyle/>
          <a:p>
            <a:pPr indent="0" lvl="0" marL="0" rtl="0" algn="l">
              <a:lnSpc>
                <a:spcPct val="90000"/>
              </a:lnSpc>
              <a:spcBef>
                <a:spcPts val="500"/>
              </a:spcBef>
              <a:spcAft>
                <a:spcPts val="0"/>
              </a:spcAft>
              <a:buNone/>
            </a:pPr>
            <a:r>
              <a:rPr lang="en" sz="1700">
                <a:solidFill>
                  <a:srgbClr val="000000"/>
                </a:solidFill>
                <a:latin typeface="Arial"/>
                <a:ea typeface="Arial"/>
                <a:cs typeface="Arial"/>
                <a:sym typeface="Arial"/>
              </a:rPr>
              <a:t>XG</a:t>
            </a:r>
            <a:r>
              <a:rPr lang="en" sz="1700">
                <a:solidFill>
                  <a:srgbClr val="000000"/>
                </a:solidFill>
                <a:latin typeface="Arial"/>
                <a:ea typeface="Arial"/>
                <a:cs typeface="Arial"/>
                <a:sym typeface="Arial"/>
              </a:rPr>
              <a:t>Boost Classifier</a:t>
            </a:r>
            <a:endParaRPr sz="17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pic>
        <p:nvPicPr>
          <p:cNvPr id="199" name="Google Shape;199;p29"/>
          <p:cNvPicPr preferRelativeResize="0"/>
          <p:nvPr/>
        </p:nvPicPr>
        <p:blipFill>
          <a:blip r:embed="rId3">
            <a:alphaModFix/>
          </a:blip>
          <a:stretch>
            <a:fillRect/>
          </a:stretch>
        </p:blipFill>
        <p:spPr>
          <a:xfrm>
            <a:off x="385700" y="1417675"/>
            <a:ext cx="2516850" cy="3024500"/>
          </a:xfrm>
          <a:prstGeom prst="rect">
            <a:avLst/>
          </a:prstGeom>
          <a:noFill/>
          <a:ln>
            <a:noFill/>
          </a:ln>
        </p:spPr>
      </p:pic>
      <p:pic>
        <p:nvPicPr>
          <p:cNvPr id="200" name="Google Shape;200;p29"/>
          <p:cNvPicPr preferRelativeResize="0"/>
          <p:nvPr/>
        </p:nvPicPr>
        <p:blipFill>
          <a:blip r:embed="rId4">
            <a:alphaModFix/>
          </a:blip>
          <a:stretch>
            <a:fillRect/>
          </a:stretch>
        </p:blipFill>
        <p:spPr>
          <a:xfrm>
            <a:off x="2824150" y="2813388"/>
            <a:ext cx="3495675" cy="1628775"/>
          </a:xfrm>
          <a:prstGeom prst="rect">
            <a:avLst/>
          </a:prstGeom>
          <a:noFill/>
          <a:ln>
            <a:noFill/>
          </a:ln>
        </p:spPr>
      </p:pic>
      <p:pic>
        <p:nvPicPr>
          <p:cNvPr id="201" name="Google Shape;201;p29"/>
          <p:cNvPicPr preferRelativeResize="0"/>
          <p:nvPr/>
        </p:nvPicPr>
        <p:blipFill>
          <a:blip r:embed="rId5">
            <a:alphaModFix/>
          </a:blip>
          <a:stretch>
            <a:fillRect/>
          </a:stretch>
        </p:blipFill>
        <p:spPr>
          <a:xfrm>
            <a:off x="6599600" y="841925"/>
            <a:ext cx="2427352" cy="36556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lnSpc>
                <a:spcPct val="120000"/>
              </a:lnSpc>
              <a:spcBef>
                <a:spcPts val="1000"/>
              </a:spcBef>
              <a:spcAft>
                <a:spcPts val="0"/>
              </a:spcAft>
              <a:buNone/>
            </a:pPr>
            <a:r>
              <a:rPr b="0" lang="en" sz="3500"/>
              <a:t>Model Comparison</a:t>
            </a:r>
            <a:endParaRPr b="0" sz="3500"/>
          </a:p>
          <a:p>
            <a:pPr indent="0" lvl="0" marL="0" rtl="0" algn="l">
              <a:spcBef>
                <a:spcPts val="0"/>
              </a:spcBef>
              <a:spcAft>
                <a:spcPts val="0"/>
              </a:spcAft>
              <a:buNone/>
            </a:pPr>
            <a:r>
              <a:t/>
            </a:r>
            <a:endParaRPr/>
          </a:p>
        </p:txBody>
      </p:sp>
      <p:sp>
        <p:nvSpPr>
          <p:cNvPr id="207" name="Google Shape;207;p30"/>
          <p:cNvSpPr txBox="1"/>
          <p:nvPr>
            <p:ph idx="1" type="body"/>
          </p:nvPr>
        </p:nvSpPr>
        <p:spPr>
          <a:xfrm>
            <a:off x="388425" y="1380175"/>
            <a:ext cx="3449100" cy="1491600"/>
          </a:xfrm>
          <a:prstGeom prst="rect">
            <a:avLst/>
          </a:prstGeom>
        </p:spPr>
        <p:txBody>
          <a:bodyPr anchorCtr="0" anchor="t" bIns="91425" lIns="91425" spcFirstLastPara="1" rIns="91425" wrap="square" tIns="91425">
            <a:normAutofit fontScale="92500" lnSpcReduction="20000"/>
          </a:bodyPr>
          <a:lstStyle/>
          <a:p>
            <a:pPr indent="0" lvl="0" marL="0" rtl="0" algn="l">
              <a:spcBef>
                <a:spcPts val="900"/>
              </a:spcBef>
              <a:spcAft>
                <a:spcPts val="0"/>
              </a:spcAft>
              <a:buNone/>
            </a:pPr>
            <a:r>
              <a:rPr lang="en" sz="1750">
                <a:solidFill>
                  <a:srgbClr val="212121"/>
                </a:solidFill>
                <a:highlight>
                  <a:srgbClr val="FFFFFF"/>
                </a:highlight>
                <a:latin typeface="Roboto"/>
                <a:ea typeface="Roboto"/>
                <a:cs typeface="Roboto"/>
                <a:sym typeface="Roboto"/>
              </a:rPr>
              <a:t>We compare the </a:t>
            </a:r>
            <a:r>
              <a:rPr b="1" lang="en" sz="1750">
                <a:solidFill>
                  <a:srgbClr val="212121"/>
                </a:solidFill>
                <a:highlight>
                  <a:srgbClr val="FFFFFF"/>
                </a:highlight>
                <a:latin typeface="Roboto"/>
                <a:ea typeface="Roboto"/>
                <a:cs typeface="Roboto"/>
                <a:sym typeface="Roboto"/>
              </a:rPr>
              <a:t>performance</a:t>
            </a:r>
            <a:r>
              <a:rPr lang="en" sz="1750">
                <a:solidFill>
                  <a:srgbClr val="212121"/>
                </a:solidFill>
                <a:highlight>
                  <a:srgbClr val="FFFFFF"/>
                </a:highlight>
                <a:latin typeface="Roboto"/>
                <a:ea typeface="Roboto"/>
                <a:cs typeface="Roboto"/>
                <a:sym typeface="Roboto"/>
              </a:rPr>
              <a:t> of the models by the various scoring metrics and the total time taken for execution</a:t>
            </a:r>
            <a:endParaRPr sz="1750">
              <a:solidFill>
                <a:srgbClr val="212121"/>
              </a:solidFill>
              <a:highlight>
                <a:srgbClr val="FFFFFF"/>
              </a:highlight>
              <a:latin typeface="Roboto"/>
              <a:ea typeface="Roboto"/>
              <a:cs typeface="Roboto"/>
              <a:sym typeface="Roboto"/>
            </a:endParaRPr>
          </a:p>
          <a:p>
            <a:pPr indent="0" lvl="0" marL="0" rtl="0" algn="l">
              <a:spcBef>
                <a:spcPts val="900"/>
              </a:spcBef>
              <a:spcAft>
                <a:spcPts val="1200"/>
              </a:spcAft>
              <a:buNone/>
            </a:pPr>
            <a:r>
              <a:t/>
            </a:r>
            <a:endParaRPr/>
          </a:p>
        </p:txBody>
      </p:sp>
      <p:pic>
        <p:nvPicPr>
          <p:cNvPr id="208" name="Google Shape;208;p30"/>
          <p:cNvPicPr preferRelativeResize="0"/>
          <p:nvPr/>
        </p:nvPicPr>
        <p:blipFill>
          <a:blip r:embed="rId3">
            <a:alphaModFix/>
          </a:blip>
          <a:stretch>
            <a:fillRect/>
          </a:stretch>
        </p:blipFill>
        <p:spPr>
          <a:xfrm>
            <a:off x="4005725" y="249600"/>
            <a:ext cx="4945899" cy="2756050"/>
          </a:xfrm>
          <a:prstGeom prst="rect">
            <a:avLst/>
          </a:prstGeom>
          <a:noFill/>
          <a:ln>
            <a:noFill/>
          </a:ln>
        </p:spPr>
      </p:pic>
      <p:pic>
        <p:nvPicPr>
          <p:cNvPr id="209" name="Google Shape;209;p30"/>
          <p:cNvPicPr preferRelativeResize="0"/>
          <p:nvPr/>
        </p:nvPicPr>
        <p:blipFill>
          <a:blip r:embed="rId4">
            <a:alphaModFix/>
          </a:blip>
          <a:stretch>
            <a:fillRect/>
          </a:stretch>
        </p:blipFill>
        <p:spPr>
          <a:xfrm>
            <a:off x="388425" y="3248600"/>
            <a:ext cx="8295300" cy="1491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lnSpc>
                <a:spcPct val="135714"/>
              </a:lnSpc>
              <a:spcBef>
                <a:spcPts val="0"/>
              </a:spcBef>
              <a:spcAft>
                <a:spcPts val="0"/>
              </a:spcAft>
              <a:buNone/>
            </a:pPr>
            <a:r>
              <a:rPr b="0" lang="en" sz="3850">
                <a:highlight>
                  <a:srgbClr val="FFFFFE"/>
                </a:highlight>
              </a:rPr>
              <a:t>Conclusion</a:t>
            </a:r>
            <a:endParaRPr b="0" sz="3850">
              <a:highlight>
                <a:srgbClr val="FFFFFE"/>
              </a:highlight>
            </a:endParaRPr>
          </a:p>
          <a:p>
            <a:pPr indent="0" lvl="0" marL="0" rtl="0" algn="l">
              <a:spcBef>
                <a:spcPts val="0"/>
              </a:spcBef>
              <a:spcAft>
                <a:spcPts val="0"/>
              </a:spcAft>
              <a:buNone/>
            </a:pPr>
            <a:r>
              <a:t/>
            </a:r>
            <a:endParaRPr/>
          </a:p>
        </p:txBody>
      </p:sp>
      <p:sp>
        <p:nvSpPr>
          <p:cNvPr id="215" name="Google Shape;215;p31"/>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04800" lvl="0" marL="457200" rtl="0" algn="l">
              <a:lnSpc>
                <a:spcPct val="115000"/>
              </a:lnSpc>
              <a:spcBef>
                <a:spcPts val="0"/>
              </a:spcBef>
              <a:spcAft>
                <a:spcPts val="0"/>
              </a:spcAft>
              <a:buClr>
                <a:srgbClr val="212121"/>
              </a:buClr>
              <a:buSzPts val="1200"/>
              <a:buFont typeface="Roboto"/>
              <a:buAutoNum type="arabicPeriod"/>
            </a:pPr>
            <a:r>
              <a:rPr lang="en" sz="1200">
                <a:solidFill>
                  <a:srgbClr val="212121"/>
                </a:solidFill>
                <a:highlight>
                  <a:srgbClr val="FFFFFF"/>
                </a:highlight>
                <a:latin typeface="Roboto"/>
                <a:ea typeface="Roboto"/>
                <a:cs typeface="Roboto"/>
                <a:sym typeface="Roboto"/>
              </a:rPr>
              <a:t>We see that the Random Forest and XGBoost have performed equally well on producing high </a:t>
            </a:r>
            <a:r>
              <a:rPr lang="en" sz="1200">
                <a:solidFill>
                  <a:srgbClr val="212121"/>
                </a:solidFill>
                <a:highlight>
                  <a:srgbClr val="FFFFFF"/>
                </a:highlight>
                <a:latin typeface="Roboto"/>
                <a:ea typeface="Roboto"/>
                <a:cs typeface="Roboto"/>
                <a:sym typeface="Roboto"/>
              </a:rPr>
              <a:t>accuracy</a:t>
            </a:r>
            <a:r>
              <a:rPr lang="en" sz="1200">
                <a:solidFill>
                  <a:srgbClr val="212121"/>
                </a:solidFill>
                <a:highlight>
                  <a:srgbClr val="FFFFFF"/>
                </a:highlight>
                <a:latin typeface="Roboto"/>
                <a:ea typeface="Roboto"/>
                <a:cs typeface="Roboto"/>
                <a:sym typeface="Roboto"/>
              </a:rPr>
              <a:t> and ROC_AUC score, but the Random Forest model was better in terms of performance. Therefore we choose the Random Forest as the "best model" for this data with accuracy of 96% in predicting customer satisfaction.</a:t>
            </a:r>
            <a:endParaRPr sz="1200">
              <a:solidFill>
                <a:srgbClr val="212121"/>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212121"/>
              </a:buClr>
              <a:buSzPts val="1200"/>
              <a:buFont typeface="Roboto"/>
              <a:buAutoNum type="arabicPeriod"/>
            </a:pPr>
            <a:r>
              <a:rPr lang="en" sz="1200">
                <a:solidFill>
                  <a:srgbClr val="000000"/>
                </a:solidFill>
                <a:highlight>
                  <a:srgbClr val="FFFFFF"/>
                </a:highlight>
                <a:latin typeface="Arial"/>
                <a:ea typeface="Arial"/>
                <a:cs typeface="Arial"/>
                <a:sym typeface="Arial"/>
              </a:rPr>
              <a:t>By looking at the visualizations and feature importances of model; services that affect satisfaction the most are </a:t>
            </a:r>
            <a:r>
              <a:rPr lang="en" sz="1200">
                <a:solidFill>
                  <a:srgbClr val="000000"/>
                </a:solidFill>
                <a:highlight>
                  <a:srgbClr val="FFFFFF"/>
                </a:highlight>
                <a:latin typeface="Arial"/>
                <a:ea typeface="Arial"/>
                <a:cs typeface="Arial"/>
                <a:sym typeface="Arial"/>
              </a:rPr>
              <a:t>O</a:t>
            </a:r>
            <a:r>
              <a:rPr lang="en" sz="1200">
                <a:solidFill>
                  <a:srgbClr val="000000"/>
                </a:solidFill>
                <a:highlight>
                  <a:srgbClr val="FFFFFF"/>
                </a:highlight>
                <a:latin typeface="Arial"/>
                <a:ea typeface="Arial"/>
                <a:cs typeface="Arial"/>
                <a:sym typeface="Arial"/>
              </a:rPr>
              <a:t>nline boarding, Inflight wifi service, Inflight entertainment, Seat comfort, Cleanliness, and On board service.</a:t>
            </a:r>
            <a:endParaRPr sz="1200">
              <a:solidFill>
                <a:srgbClr val="000000"/>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12121"/>
              </a:buClr>
              <a:buSzPts val="1200"/>
              <a:buFont typeface="Roboto"/>
              <a:buAutoNum type="arabicPeriod"/>
            </a:pPr>
            <a:r>
              <a:rPr lang="en" sz="1200">
                <a:solidFill>
                  <a:srgbClr val="000000"/>
                </a:solidFill>
                <a:highlight>
                  <a:srgbClr val="FFFFFF"/>
                </a:highlight>
                <a:latin typeface="Arial"/>
                <a:ea typeface="Arial"/>
                <a:cs typeface="Arial"/>
                <a:sym typeface="Arial"/>
              </a:rPr>
              <a:t>Gender has no obvious effect on overall satisfaction and scores.</a:t>
            </a:r>
            <a:endParaRPr sz="1200">
              <a:solidFill>
                <a:srgbClr val="000000"/>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12121"/>
              </a:buClr>
              <a:buSzPts val="1200"/>
              <a:buFont typeface="Roboto"/>
              <a:buAutoNum type="arabicPeriod"/>
            </a:pPr>
            <a:r>
              <a:rPr lang="en" sz="1200">
                <a:solidFill>
                  <a:srgbClr val="000000"/>
                </a:solidFill>
                <a:highlight>
                  <a:srgbClr val="FFFFFF"/>
                </a:highlight>
                <a:latin typeface="Arial"/>
                <a:ea typeface="Arial"/>
                <a:cs typeface="Arial"/>
                <a:sym typeface="Arial"/>
              </a:rPr>
              <a:t>Passengers whose age is between 40 to 51 are more likely to be satisfied.</a:t>
            </a:r>
            <a:endParaRPr sz="1200">
              <a:solidFill>
                <a:srgbClr val="000000"/>
              </a:solidFill>
              <a:highlight>
                <a:srgbClr val="FFFFFF"/>
              </a:highlight>
              <a:latin typeface="Arial"/>
              <a:ea typeface="Arial"/>
              <a:cs typeface="Arial"/>
              <a:sym typeface="Arial"/>
            </a:endParaRPr>
          </a:p>
          <a:p>
            <a:pPr indent="0" lvl="0" marL="457200" rtl="0" algn="l">
              <a:spcBef>
                <a:spcPts val="1200"/>
              </a:spcBef>
              <a:spcAft>
                <a:spcPts val="1200"/>
              </a:spcAft>
              <a:buNone/>
            </a:pPr>
            <a:r>
              <a:t/>
            </a:r>
            <a:endParaRPr sz="1200">
              <a:solidFill>
                <a:srgbClr val="212121"/>
              </a:solidFill>
              <a:highlight>
                <a:srgbClr val="FFFFFF"/>
              </a:highlight>
              <a:latin typeface="Roboto"/>
              <a:ea typeface="Roboto"/>
              <a:cs typeface="Roboto"/>
              <a:sym typeface="Roboto"/>
            </a:endParaRPr>
          </a:p>
        </p:txBody>
      </p:sp>
      <p:pic>
        <p:nvPicPr>
          <p:cNvPr id="216" name="Google Shape;216;p31"/>
          <p:cNvPicPr preferRelativeResize="0"/>
          <p:nvPr/>
        </p:nvPicPr>
        <p:blipFill>
          <a:blip r:embed="rId3">
            <a:alphaModFix/>
          </a:blip>
          <a:stretch>
            <a:fillRect/>
          </a:stretch>
        </p:blipFill>
        <p:spPr>
          <a:xfrm>
            <a:off x="6110225" y="2932500"/>
            <a:ext cx="2849825" cy="1895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3500"/>
              <a:t>Background </a:t>
            </a:r>
            <a:endParaRPr sz="3500"/>
          </a:p>
        </p:txBody>
      </p:sp>
      <p:sp>
        <p:nvSpPr>
          <p:cNvPr id="74" name="Google Shape;74;p14"/>
          <p:cNvSpPr txBox="1"/>
          <p:nvPr>
            <p:ph idx="1" type="body"/>
          </p:nvPr>
        </p:nvSpPr>
        <p:spPr>
          <a:xfrm>
            <a:off x="311700" y="1266325"/>
            <a:ext cx="6238200" cy="3302700"/>
          </a:xfrm>
          <a:prstGeom prst="rect">
            <a:avLst/>
          </a:prstGeom>
        </p:spPr>
        <p:txBody>
          <a:bodyPr anchorCtr="0" anchor="t" bIns="91425" lIns="91425" spcFirstLastPara="1" rIns="91425" wrap="square" tIns="91425">
            <a:normAutofit/>
          </a:bodyPr>
          <a:lstStyle/>
          <a:p>
            <a:pPr indent="-314325" lvl="0" marL="457200" rtl="0" algn="l">
              <a:spcBef>
                <a:spcPts val="0"/>
              </a:spcBef>
              <a:spcAft>
                <a:spcPts val="0"/>
              </a:spcAft>
              <a:buClr>
                <a:srgbClr val="000000"/>
              </a:buClr>
              <a:buSzPts val="1350"/>
              <a:buFont typeface="Arial"/>
              <a:buChar char="❏"/>
            </a:pPr>
            <a:r>
              <a:rPr lang="en" sz="1350">
                <a:solidFill>
                  <a:srgbClr val="000000"/>
                </a:solidFill>
                <a:highlight>
                  <a:srgbClr val="FFFFFF"/>
                </a:highlight>
                <a:latin typeface="Arial"/>
                <a:ea typeface="Arial"/>
                <a:cs typeface="Arial"/>
                <a:sym typeface="Arial"/>
              </a:rPr>
              <a:t>The data set contains a survey on air passenger satisfaction, filled by customers of some US airline company after their flight.</a:t>
            </a:r>
            <a:endParaRPr sz="1350">
              <a:solidFill>
                <a:srgbClr val="000000"/>
              </a:solidFill>
              <a:highlight>
                <a:srgbClr val="FFFFFF"/>
              </a:highlight>
              <a:latin typeface="Arial"/>
              <a:ea typeface="Arial"/>
              <a:cs typeface="Arial"/>
              <a:sym typeface="Arial"/>
            </a:endParaRPr>
          </a:p>
          <a:p>
            <a:pPr indent="-314325" lvl="0" marL="457200" rtl="0" algn="l">
              <a:spcBef>
                <a:spcPts val="0"/>
              </a:spcBef>
              <a:spcAft>
                <a:spcPts val="0"/>
              </a:spcAft>
              <a:buClr>
                <a:srgbClr val="000000"/>
              </a:buClr>
              <a:buSzPts val="1350"/>
              <a:buFont typeface="Arial"/>
              <a:buChar char="❏"/>
            </a:pPr>
            <a:r>
              <a:rPr lang="en" sz="1350">
                <a:solidFill>
                  <a:srgbClr val="000000"/>
                </a:solidFill>
                <a:highlight>
                  <a:srgbClr val="FFFFFF"/>
                </a:highlight>
                <a:latin typeface="Arial"/>
                <a:ea typeface="Arial"/>
                <a:cs typeface="Arial"/>
                <a:sym typeface="Arial"/>
              </a:rPr>
              <a:t>T</a:t>
            </a:r>
            <a:r>
              <a:rPr lang="en" sz="1350">
                <a:solidFill>
                  <a:srgbClr val="000000"/>
                </a:solidFill>
                <a:highlight>
                  <a:srgbClr val="FFFFFF"/>
                </a:highlight>
                <a:latin typeface="Arial"/>
                <a:ea typeface="Arial"/>
                <a:cs typeface="Arial"/>
                <a:sym typeface="Arial"/>
              </a:rPr>
              <a:t>he main purpose of this dataset is to predict whether a future customer would be satisfied with their service and which aspect of the services offered by them have to be emphasized more to generate more satisfied customers.</a:t>
            </a:r>
            <a:endParaRPr sz="1350">
              <a:solidFill>
                <a:srgbClr val="000000"/>
              </a:solidFill>
              <a:highlight>
                <a:srgbClr val="FFFFFF"/>
              </a:highlight>
              <a:latin typeface="Arial"/>
              <a:ea typeface="Arial"/>
              <a:cs typeface="Arial"/>
              <a:sym typeface="Arial"/>
            </a:endParaRPr>
          </a:p>
          <a:p>
            <a:pPr indent="-314325" lvl="0" marL="457200" rtl="0" algn="l">
              <a:spcBef>
                <a:spcPts val="0"/>
              </a:spcBef>
              <a:spcAft>
                <a:spcPts val="0"/>
              </a:spcAft>
              <a:buClr>
                <a:srgbClr val="000000"/>
              </a:buClr>
              <a:buSzPts val="1350"/>
              <a:buFont typeface="Arial"/>
              <a:buChar char="❏"/>
            </a:pPr>
            <a:r>
              <a:rPr lang="en" sz="1350">
                <a:solidFill>
                  <a:srgbClr val="000000"/>
                </a:solidFill>
                <a:highlight>
                  <a:srgbClr val="FFFFFF"/>
                </a:highlight>
                <a:latin typeface="Arial"/>
                <a:ea typeface="Arial"/>
                <a:cs typeface="Arial"/>
                <a:sym typeface="Arial"/>
              </a:rPr>
              <a:t>The data consists of total 129,880 observations</a:t>
            </a:r>
            <a:endParaRPr sz="2100"/>
          </a:p>
        </p:txBody>
      </p:sp>
      <p:pic>
        <p:nvPicPr>
          <p:cNvPr id="75" name="Google Shape;75;p14"/>
          <p:cNvPicPr preferRelativeResize="0"/>
          <p:nvPr/>
        </p:nvPicPr>
        <p:blipFill>
          <a:blip r:embed="rId3">
            <a:alphaModFix/>
          </a:blip>
          <a:stretch>
            <a:fillRect/>
          </a:stretch>
        </p:blipFill>
        <p:spPr>
          <a:xfrm>
            <a:off x="4682575" y="2748450"/>
            <a:ext cx="4203325" cy="1886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2"/>
          <p:cNvSpPr txBox="1"/>
          <p:nvPr>
            <p:ph type="title"/>
          </p:nvPr>
        </p:nvSpPr>
        <p:spPr>
          <a:xfrm>
            <a:off x="1921400" y="1768600"/>
            <a:ext cx="2391000" cy="1321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END! </a:t>
            </a:r>
            <a:endParaRPr/>
          </a:p>
        </p:txBody>
      </p:sp>
      <p:pic>
        <p:nvPicPr>
          <p:cNvPr id="222" name="Google Shape;222;p32"/>
          <p:cNvPicPr preferRelativeResize="0"/>
          <p:nvPr/>
        </p:nvPicPr>
        <p:blipFill>
          <a:blip r:embed="rId3">
            <a:alphaModFix/>
          </a:blip>
          <a:stretch>
            <a:fillRect/>
          </a:stretch>
        </p:blipFill>
        <p:spPr>
          <a:xfrm>
            <a:off x="5517875" y="0"/>
            <a:ext cx="3626125" cy="4859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222875" y="369575"/>
            <a:ext cx="8520600" cy="558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3500"/>
              <a:t>Data overview</a:t>
            </a:r>
            <a:endParaRPr sz="3500"/>
          </a:p>
        </p:txBody>
      </p:sp>
      <p:sp>
        <p:nvSpPr>
          <p:cNvPr id="81" name="Google Shape;81;p15"/>
          <p:cNvSpPr txBox="1"/>
          <p:nvPr>
            <p:ph idx="1" type="body"/>
          </p:nvPr>
        </p:nvSpPr>
        <p:spPr>
          <a:xfrm>
            <a:off x="311700" y="1078125"/>
            <a:ext cx="8520600" cy="3833100"/>
          </a:xfrm>
          <a:prstGeom prst="rect">
            <a:avLst/>
          </a:prstGeom>
        </p:spPr>
        <p:txBody>
          <a:bodyPr anchorCtr="0" anchor="t" bIns="91425" lIns="91425" spcFirstLastPara="1" rIns="91425" wrap="square" tIns="91425">
            <a:normAutofit fontScale="85000" lnSpcReduction="20000"/>
          </a:bodyPr>
          <a:lstStyle/>
          <a:p>
            <a:pPr indent="0" lvl="0" marL="0" rtl="0" algn="l">
              <a:spcBef>
                <a:spcPts val="600"/>
              </a:spcBef>
              <a:spcAft>
                <a:spcPts val="0"/>
              </a:spcAft>
              <a:buNone/>
            </a:pPr>
            <a:r>
              <a:rPr b="1" lang="en" sz="1200">
                <a:solidFill>
                  <a:srgbClr val="383838"/>
                </a:solidFill>
                <a:highlight>
                  <a:schemeClr val="lt1"/>
                </a:highlight>
                <a:latin typeface="Roboto"/>
                <a:ea typeface="Roboto"/>
                <a:cs typeface="Roboto"/>
                <a:sym typeface="Roboto"/>
              </a:rPr>
              <a:t>Each row corresponds to one passenger, and each column to a specific feature:</a:t>
            </a:r>
            <a:endParaRPr b="1" sz="1200">
              <a:solidFill>
                <a:srgbClr val="383838"/>
              </a:solidFill>
              <a:highlight>
                <a:schemeClr val="lt1"/>
              </a:highlight>
              <a:latin typeface="Roboto"/>
              <a:ea typeface="Roboto"/>
              <a:cs typeface="Roboto"/>
              <a:sym typeface="Roboto"/>
            </a:endParaRPr>
          </a:p>
          <a:p>
            <a:pPr indent="-293370" lvl="0" marL="457200" rtl="0" algn="l">
              <a:spcBef>
                <a:spcPts val="60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Gender</a:t>
            </a:r>
            <a:r>
              <a:rPr lang="en" sz="1200">
                <a:solidFill>
                  <a:srgbClr val="383838"/>
                </a:solidFill>
                <a:highlight>
                  <a:schemeClr val="lt1"/>
                </a:highlight>
                <a:latin typeface="Roboto"/>
                <a:ea typeface="Roboto"/>
                <a:cs typeface="Roboto"/>
                <a:sym typeface="Roboto"/>
              </a:rPr>
              <a:t>: male or female</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Customer type</a:t>
            </a:r>
            <a:r>
              <a:rPr lang="en" sz="1200">
                <a:solidFill>
                  <a:srgbClr val="383838"/>
                </a:solidFill>
                <a:highlight>
                  <a:schemeClr val="lt1"/>
                </a:highlight>
                <a:latin typeface="Roboto"/>
                <a:ea typeface="Roboto"/>
                <a:cs typeface="Roboto"/>
                <a:sym typeface="Roboto"/>
              </a:rPr>
              <a:t>: regular or non-regular airline customer</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Age:</a:t>
            </a:r>
            <a:r>
              <a:rPr lang="en" sz="1200">
                <a:solidFill>
                  <a:srgbClr val="383838"/>
                </a:solidFill>
                <a:highlight>
                  <a:schemeClr val="lt1"/>
                </a:highlight>
                <a:latin typeface="Roboto"/>
                <a:ea typeface="Roboto"/>
                <a:cs typeface="Roboto"/>
                <a:sym typeface="Roboto"/>
              </a:rPr>
              <a:t> the actual age of the passenger</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Type of travel:</a:t>
            </a:r>
            <a:r>
              <a:rPr lang="en" sz="1200">
                <a:solidFill>
                  <a:srgbClr val="383838"/>
                </a:solidFill>
                <a:highlight>
                  <a:schemeClr val="lt1"/>
                </a:highlight>
                <a:latin typeface="Roboto"/>
                <a:ea typeface="Roboto"/>
                <a:cs typeface="Roboto"/>
                <a:sym typeface="Roboto"/>
              </a:rPr>
              <a:t> the purpose of the passenger's flight (personal or business travel)</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Class</a:t>
            </a:r>
            <a:r>
              <a:rPr lang="en" sz="1200">
                <a:solidFill>
                  <a:srgbClr val="383838"/>
                </a:solidFill>
                <a:highlight>
                  <a:schemeClr val="lt1"/>
                </a:highlight>
                <a:latin typeface="Roboto"/>
                <a:ea typeface="Roboto"/>
                <a:cs typeface="Roboto"/>
                <a:sym typeface="Roboto"/>
              </a:rPr>
              <a:t>: business, economy, economy plus</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Arial"/>
              <a:buAutoNum type="arabicPeriod"/>
            </a:pPr>
            <a:r>
              <a:rPr b="1" lang="en" sz="1200">
                <a:solidFill>
                  <a:srgbClr val="383838"/>
                </a:solidFill>
                <a:highlight>
                  <a:schemeClr val="lt1"/>
                </a:highlight>
                <a:latin typeface="Roboto"/>
                <a:ea typeface="Roboto"/>
                <a:cs typeface="Roboto"/>
                <a:sym typeface="Roboto"/>
              </a:rPr>
              <a:t>Flight distance</a:t>
            </a:r>
            <a:endParaRPr b="1"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Inflight </a:t>
            </a:r>
            <a:r>
              <a:rPr b="1" lang="en" sz="1200">
                <a:solidFill>
                  <a:srgbClr val="383838"/>
                </a:solidFill>
                <a:highlight>
                  <a:schemeClr val="lt1"/>
                </a:highlight>
                <a:latin typeface="Roboto"/>
                <a:ea typeface="Roboto"/>
                <a:cs typeface="Roboto"/>
                <a:sym typeface="Roboto"/>
              </a:rPr>
              <a:t>wifi service: </a:t>
            </a:r>
            <a:r>
              <a:rPr lang="en" sz="1200">
                <a:solidFill>
                  <a:srgbClr val="383838"/>
                </a:solidFill>
                <a:highlight>
                  <a:schemeClr val="lt1"/>
                </a:highlight>
                <a:latin typeface="Roboto"/>
                <a:ea typeface="Roboto"/>
                <a:cs typeface="Roboto"/>
                <a:sym typeface="Roboto"/>
              </a:rPr>
              <a:t>satisfaction level with Wi-Fi service on board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Departure/Arrival time convenient</a:t>
            </a:r>
            <a:r>
              <a:rPr lang="en" sz="1200">
                <a:solidFill>
                  <a:srgbClr val="383838"/>
                </a:solidFill>
                <a:highlight>
                  <a:schemeClr val="lt1"/>
                </a:highlight>
                <a:latin typeface="Roboto"/>
                <a:ea typeface="Roboto"/>
                <a:cs typeface="Roboto"/>
                <a:sym typeface="Roboto"/>
              </a:rPr>
              <a:t>: departure/arrival time satisfaction level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Ease of Online booking:</a:t>
            </a:r>
            <a:r>
              <a:rPr lang="en" sz="1200">
                <a:solidFill>
                  <a:srgbClr val="383838"/>
                </a:solidFill>
                <a:highlight>
                  <a:schemeClr val="lt1"/>
                </a:highlight>
                <a:latin typeface="Roboto"/>
                <a:ea typeface="Roboto"/>
                <a:cs typeface="Roboto"/>
                <a:sym typeface="Roboto"/>
              </a:rPr>
              <a:t> online booking satisfaction rate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Gate location</a:t>
            </a:r>
            <a:r>
              <a:rPr lang="en" sz="1200">
                <a:solidFill>
                  <a:srgbClr val="383838"/>
                </a:solidFill>
                <a:highlight>
                  <a:schemeClr val="lt1"/>
                </a:highlight>
                <a:latin typeface="Roboto"/>
                <a:ea typeface="Roboto"/>
                <a:cs typeface="Roboto"/>
                <a:sym typeface="Roboto"/>
              </a:rPr>
              <a:t>: level of satisfaction with the gate location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Food and drink</a:t>
            </a:r>
            <a:r>
              <a:rPr lang="en" sz="1200">
                <a:solidFill>
                  <a:srgbClr val="383838"/>
                </a:solidFill>
                <a:highlight>
                  <a:schemeClr val="lt1"/>
                </a:highlight>
                <a:latin typeface="Roboto"/>
                <a:ea typeface="Roboto"/>
                <a:cs typeface="Roboto"/>
                <a:sym typeface="Roboto"/>
              </a:rPr>
              <a:t>: food and drink satisfaction level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Online boarding: satisfaction level with online boarding</a:t>
            </a:r>
            <a:r>
              <a:rPr lang="en" sz="1200">
                <a:solidFill>
                  <a:srgbClr val="383838"/>
                </a:solidFill>
                <a:highlight>
                  <a:schemeClr val="lt1"/>
                </a:highlight>
                <a:latin typeface="Roboto"/>
                <a:ea typeface="Roboto"/>
                <a:cs typeface="Roboto"/>
                <a:sym typeface="Roboto"/>
              </a:rPr>
              <a:t>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Seat comfort:</a:t>
            </a:r>
            <a:r>
              <a:rPr lang="en" sz="1200">
                <a:solidFill>
                  <a:srgbClr val="383838"/>
                </a:solidFill>
                <a:highlight>
                  <a:schemeClr val="lt1"/>
                </a:highlight>
                <a:latin typeface="Roboto"/>
                <a:ea typeface="Roboto"/>
                <a:cs typeface="Roboto"/>
                <a:sym typeface="Roboto"/>
              </a:rPr>
              <a:t> seat satisfaction level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Inflight entertainment</a:t>
            </a:r>
            <a:r>
              <a:rPr lang="en" sz="1200">
                <a:solidFill>
                  <a:srgbClr val="383838"/>
                </a:solidFill>
                <a:highlight>
                  <a:schemeClr val="lt1"/>
                </a:highlight>
                <a:latin typeface="Roboto"/>
                <a:ea typeface="Roboto"/>
                <a:cs typeface="Roboto"/>
                <a:sym typeface="Roboto"/>
              </a:rPr>
              <a:t>: satisfaction with inflight entertainment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On-board service</a:t>
            </a:r>
            <a:r>
              <a:rPr lang="en" sz="1200">
                <a:solidFill>
                  <a:srgbClr val="383838"/>
                </a:solidFill>
                <a:highlight>
                  <a:schemeClr val="lt1"/>
                </a:highlight>
                <a:latin typeface="Roboto"/>
                <a:ea typeface="Roboto"/>
                <a:cs typeface="Roboto"/>
                <a:sym typeface="Roboto"/>
              </a:rPr>
              <a:t>: level of satisfaction with on-board service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Leg room service:</a:t>
            </a:r>
            <a:r>
              <a:rPr lang="en" sz="1200">
                <a:solidFill>
                  <a:srgbClr val="383838"/>
                </a:solidFill>
                <a:highlight>
                  <a:schemeClr val="lt1"/>
                </a:highlight>
                <a:latin typeface="Roboto"/>
                <a:ea typeface="Roboto"/>
                <a:cs typeface="Roboto"/>
                <a:sym typeface="Roboto"/>
              </a:rPr>
              <a:t> level of satisfaction with leg room service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Baggage handling</a:t>
            </a:r>
            <a:r>
              <a:rPr lang="en" sz="1200">
                <a:solidFill>
                  <a:srgbClr val="383838"/>
                </a:solidFill>
                <a:highlight>
                  <a:schemeClr val="lt1"/>
                </a:highlight>
                <a:latin typeface="Roboto"/>
                <a:ea typeface="Roboto"/>
                <a:cs typeface="Roboto"/>
                <a:sym typeface="Roboto"/>
              </a:rPr>
              <a:t>: level of satisfaction with baggage handling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Checkin service</a:t>
            </a:r>
            <a:r>
              <a:rPr lang="en" sz="1200">
                <a:solidFill>
                  <a:srgbClr val="383838"/>
                </a:solidFill>
                <a:highlight>
                  <a:schemeClr val="lt1"/>
                </a:highlight>
                <a:latin typeface="Roboto"/>
                <a:ea typeface="Roboto"/>
                <a:cs typeface="Roboto"/>
                <a:sym typeface="Roboto"/>
              </a:rPr>
              <a:t>: level of satisfaction with checkin service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Inflight service:</a:t>
            </a:r>
            <a:r>
              <a:rPr lang="en" sz="1200">
                <a:solidFill>
                  <a:srgbClr val="383838"/>
                </a:solidFill>
                <a:highlight>
                  <a:schemeClr val="lt1"/>
                </a:highlight>
                <a:latin typeface="Roboto"/>
                <a:ea typeface="Roboto"/>
                <a:cs typeface="Roboto"/>
                <a:sym typeface="Roboto"/>
              </a:rPr>
              <a:t> level of satisfaction with inflight service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Cleanliness:</a:t>
            </a:r>
            <a:r>
              <a:rPr lang="en" sz="1200">
                <a:solidFill>
                  <a:srgbClr val="383838"/>
                </a:solidFill>
                <a:highlight>
                  <a:schemeClr val="lt1"/>
                </a:highlight>
                <a:latin typeface="Roboto"/>
                <a:ea typeface="Roboto"/>
                <a:cs typeface="Roboto"/>
                <a:sym typeface="Roboto"/>
              </a:rPr>
              <a:t> level of satisfaction with cleanliness (0: not rated; 1-5)</a:t>
            </a:r>
            <a:endParaRPr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Arial"/>
              <a:buAutoNum type="arabicPeriod"/>
            </a:pPr>
            <a:r>
              <a:rPr b="1" lang="en" sz="1200">
                <a:solidFill>
                  <a:srgbClr val="383838"/>
                </a:solidFill>
                <a:highlight>
                  <a:schemeClr val="lt1"/>
                </a:highlight>
                <a:latin typeface="Roboto"/>
                <a:ea typeface="Roboto"/>
                <a:cs typeface="Roboto"/>
                <a:sym typeface="Roboto"/>
              </a:rPr>
              <a:t>Departure delay in minutes</a:t>
            </a:r>
            <a:endParaRPr b="1" sz="1200">
              <a:solidFill>
                <a:srgbClr val="383838"/>
              </a:solidFill>
              <a:highlight>
                <a:schemeClr val="lt1"/>
              </a:highlight>
              <a:latin typeface="Roboto"/>
              <a:ea typeface="Roboto"/>
              <a:cs typeface="Roboto"/>
              <a:sym typeface="Roboto"/>
            </a:endParaRPr>
          </a:p>
          <a:p>
            <a:pPr indent="-293370" lvl="0" marL="457200" rtl="0" algn="l">
              <a:spcBef>
                <a:spcPts val="0"/>
              </a:spcBef>
              <a:spcAft>
                <a:spcPts val="0"/>
              </a:spcAft>
              <a:buClr>
                <a:srgbClr val="383838"/>
              </a:buClr>
              <a:buSzPct val="100000"/>
              <a:buFont typeface="Arial"/>
              <a:buAutoNum type="arabicPeriod"/>
            </a:pPr>
            <a:r>
              <a:rPr b="1" lang="en" sz="1200">
                <a:solidFill>
                  <a:srgbClr val="383838"/>
                </a:solidFill>
                <a:highlight>
                  <a:schemeClr val="lt1"/>
                </a:highlight>
                <a:latin typeface="Roboto"/>
                <a:ea typeface="Roboto"/>
                <a:cs typeface="Roboto"/>
                <a:sym typeface="Roboto"/>
              </a:rPr>
              <a:t>Arrival delay in minutes</a:t>
            </a:r>
            <a:endParaRPr b="1">
              <a:solidFill>
                <a:srgbClr val="383838"/>
              </a:solidFill>
              <a:highlight>
                <a:schemeClr val="lt1"/>
              </a:highlight>
            </a:endParaRPr>
          </a:p>
        </p:txBody>
      </p:sp>
      <p:pic>
        <p:nvPicPr>
          <p:cNvPr id="82" name="Google Shape;82;p15"/>
          <p:cNvPicPr preferRelativeResize="0"/>
          <p:nvPr/>
        </p:nvPicPr>
        <p:blipFill>
          <a:blip r:embed="rId3">
            <a:alphaModFix/>
          </a:blip>
          <a:stretch>
            <a:fillRect/>
          </a:stretch>
        </p:blipFill>
        <p:spPr>
          <a:xfrm>
            <a:off x="5694775" y="2817051"/>
            <a:ext cx="3449225" cy="20941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types and error values</a:t>
            </a:r>
            <a:endParaRPr/>
          </a:p>
        </p:txBody>
      </p:sp>
      <p:pic>
        <p:nvPicPr>
          <p:cNvPr id="88" name="Google Shape;88;p16"/>
          <p:cNvPicPr preferRelativeResize="0"/>
          <p:nvPr/>
        </p:nvPicPr>
        <p:blipFill>
          <a:blip r:embed="rId3">
            <a:alphaModFix/>
          </a:blip>
          <a:stretch>
            <a:fillRect/>
          </a:stretch>
        </p:blipFill>
        <p:spPr>
          <a:xfrm>
            <a:off x="3483435" y="1152425"/>
            <a:ext cx="3015965" cy="3231400"/>
          </a:xfrm>
          <a:prstGeom prst="rect">
            <a:avLst/>
          </a:prstGeom>
          <a:noFill/>
          <a:ln>
            <a:noFill/>
          </a:ln>
          <a:effectLst>
            <a:outerShdw blurRad="57150" rotWithShape="0" algn="bl" dir="5400000" dist="19050">
              <a:srgbClr val="000000">
                <a:alpha val="50000"/>
              </a:srgbClr>
            </a:outerShdw>
          </a:effectLst>
        </p:spPr>
      </p:pic>
      <p:pic>
        <p:nvPicPr>
          <p:cNvPr id="89" name="Google Shape;89;p16"/>
          <p:cNvPicPr preferRelativeResize="0"/>
          <p:nvPr/>
        </p:nvPicPr>
        <p:blipFill>
          <a:blip r:embed="rId4">
            <a:alphaModFix/>
          </a:blip>
          <a:stretch>
            <a:fillRect/>
          </a:stretch>
        </p:blipFill>
        <p:spPr>
          <a:xfrm>
            <a:off x="454175" y="1152425"/>
            <a:ext cx="2463525" cy="35478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00" y="445025"/>
            <a:ext cx="8520600" cy="530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800"/>
              <a:t>D</a:t>
            </a:r>
            <a:r>
              <a:rPr lang="en" sz="2800"/>
              <a:t>ata C</a:t>
            </a:r>
            <a:r>
              <a:rPr lang="en" sz="2800"/>
              <a:t>leaning</a:t>
            </a:r>
            <a:endParaRPr sz="2800"/>
          </a:p>
        </p:txBody>
      </p:sp>
      <p:pic>
        <p:nvPicPr>
          <p:cNvPr id="95" name="Google Shape;95;p17"/>
          <p:cNvPicPr preferRelativeResize="0"/>
          <p:nvPr/>
        </p:nvPicPr>
        <p:blipFill>
          <a:blip r:embed="rId3">
            <a:alphaModFix/>
          </a:blip>
          <a:stretch>
            <a:fillRect/>
          </a:stretch>
        </p:blipFill>
        <p:spPr>
          <a:xfrm>
            <a:off x="423863" y="2436463"/>
            <a:ext cx="8296275" cy="1390650"/>
          </a:xfrm>
          <a:prstGeom prst="rect">
            <a:avLst/>
          </a:prstGeom>
          <a:noFill/>
          <a:ln>
            <a:noFill/>
          </a:ln>
        </p:spPr>
      </p:pic>
      <p:sp>
        <p:nvSpPr>
          <p:cNvPr id="96" name="Google Shape;96;p17"/>
          <p:cNvSpPr txBox="1"/>
          <p:nvPr/>
        </p:nvSpPr>
        <p:spPr>
          <a:xfrm>
            <a:off x="423850" y="975425"/>
            <a:ext cx="81909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Open Sans"/>
              <a:buAutoNum type="arabicPeriod"/>
            </a:pPr>
            <a:r>
              <a:rPr lang="en">
                <a:latin typeface="Open Sans"/>
                <a:ea typeface="Open Sans"/>
                <a:cs typeface="Open Sans"/>
                <a:sym typeface="Open Sans"/>
              </a:rPr>
              <a:t>We had 393 missing values in “Arrival delay in  minutes” field. After consideration of the data we came to the conclusion that this sample is insignificant to the dataset and we have decided to remove the rows with the missing values.</a:t>
            </a:r>
            <a:endParaRPr>
              <a:latin typeface="Open Sans"/>
              <a:ea typeface="Open Sans"/>
              <a:cs typeface="Open Sans"/>
              <a:sym typeface="Open Sans"/>
            </a:endParaRPr>
          </a:p>
          <a:p>
            <a:pPr indent="-317500" lvl="0" marL="457200" rtl="0" algn="l">
              <a:spcBef>
                <a:spcPts val="0"/>
              </a:spcBef>
              <a:spcAft>
                <a:spcPts val="0"/>
              </a:spcAft>
              <a:buSzPts val="1400"/>
              <a:buFont typeface="Open Sans"/>
              <a:buAutoNum type="arabicPeriod"/>
            </a:pPr>
            <a:r>
              <a:rPr lang="en">
                <a:latin typeface="Open Sans"/>
                <a:ea typeface="Open Sans"/>
                <a:cs typeface="Open Sans"/>
                <a:sym typeface="Open Sans"/>
              </a:rPr>
              <a:t>We handled categorical features by label encoding and replacing the strings with numerical values.</a:t>
            </a:r>
            <a:endParaRPr>
              <a:latin typeface="Open Sans"/>
              <a:ea typeface="Open Sans"/>
              <a:cs typeface="Open Sans"/>
              <a:sym typeface="Open Sans"/>
            </a:endParaRPr>
          </a:p>
          <a:p>
            <a:pPr indent="-317500" lvl="0" marL="457200" rtl="0" algn="l">
              <a:spcBef>
                <a:spcPts val="0"/>
              </a:spcBef>
              <a:spcAft>
                <a:spcPts val="0"/>
              </a:spcAft>
              <a:buSzPts val="1400"/>
              <a:buFont typeface="Open Sans"/>
              <a:buAutoNum type="arabicPeriod"/>
            </a:pPr>
            <a:r>
              <a:rPr lang="en">
                <a:latin typeface="Open Sans"/>
                <a:ea typeface="Open Sans"/>
                <a:cs typeface="Open Sans"/>
                <a:sym typeface="Open Sans"/>
              </a:rPr>
              <a:t>We removed the first two columns “Unnamed”  and ‘’ID” as they were redundant.</a:t>
            </a:r>
            <a:endParaRPr>
              <a:latin typeface="Open Sans"/>
              <a:ea typeface="Open Sans"/>
              <a:cs typeface="Open Sans"/>
              <a:sym typeface="Open Sans"/>
            </a:endParaRPr>
          </a:p>
        </p:txBody>
      </p:sp>
      <p:pic>
        <p:nvPicPr>
          <p:cNvPr id="97" name="Google Shape;97;p17"/>
          <p:cNvPicPr preferRelativeResize="0"/>
          <p:nvPr/>
        </p:nvPicPr>
        <p:blipFill>
          <a:blip r:embed="rId4">
            <a:alphaModFix/>
          </a:blip>
          <a:stretch>
            <a:fillRect/>
          </a:stretch>
        </p:blipFill>
        <p:spPr>
          <a:xfrm>
            <a:off x="423850" y="3918900"/>
            <a:ext cx="3509850" cy="231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EDA</a:t>
            </a:r>
            <a:endParaRPr/>
          </a:p>
        </p:txBody>
      </p:sp>
      <p:sp>
        <p:nvSpPr>
          <p:cNvPr id="103" name="Google Shape;103;p18"/>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4" name="Google Shape;104;p18"/>
          <p:cNvPicPr preferRelativeResize="0"/>
          <p:nvPr/>
        </p:nvPicPr>
        <p:blipFill>
          <a:blip r:embed="rId3">
            <a:alphaModFix/>
          </a:blip>
          <a:stretch>
            <a:fillRect/>
          </a:stretch>
        </p:blipFill>
        <p:spPr>
          <a:xfrm>
            <a:off x="6086850" y="2879525"/>
            <a:ext cx="2745450" cy="1689500"/>
          </a:xfrm>
          <a:prstGeom prst="rect">
            <a:avLst/>
          </a:prstGeom>
          <a:noFill/>
          <a:ln>
            <a:noFill/>
          </a:ln>
        </p:spPr>
      </p:pic>
      <p:pic>
        <p:nvPicPr>
          <p:cNvPr id="105" name="Google Shape;105;p18"/>
          <p:cNvPicPr preferRelativeResize="0"/>
          <p:nvPr/>
        </p:nvPicPr>
        <p:blipFill>
          <a:blip r:embed="rId4">
            <a:alphaModFix/>
          </a:blip>
          <a:stretch>
            <a:fillRect/>
          </a:stretch>
        </p:blipFill>
        <p:spPr>
          <a:xfrm>
            <a:off x="311688" y="1325413"/>
            <a:ext cx="8239125" cy="1381125"/>
          </a:xfrm>
          <a:prstGeom prst="rect">
            <a:avLst/>
          </a:prstGeom>
          <a:noFill/>
          <a:ln>
            <a:noFill/>
          </a:ln>
        </p:spPr>
      </p:pic>
      <p:pic>
        <p:nvPicPr>
          <p:cNvPr id="106" name="Google Shape;106;p18"/>
          <p:cNvPicPr preferRelativeResize="0"/>
          <p:nvPr/>
        </p:nvPicPr>
        <p:blipFill>
          <a:blip r:embed="rId5">
            <a:alphaModFix/>
          </a:blip>
          <a:stretch>
            <a:fillRect/>
          </a:stretch>
        </p:blipFill>
        <p:spPr>
          <a:xfrm>
            <a:off x="311700" y="2971813"/>
            <a:ext cx="2019300" cy="1390650"/>
          </a:xfrm>
          <a:prstGeom prst="rect">
            <a:avLst/>
          </a:prstGeom>
          <a:noFill/>
          <a:ln>
            <a:noFill/>
          </a:ln>
        </p:spPr>
      </p:pic>
      <p:pic>
        <p:nvPicPr>
          <p:cNvPr id="107" name="Google Shape;107;p18"/>
          <p:cNvPicPr preferRelativeResize="0"/>
          <p:nvPr/>
        </p:nvPicPr>
        <p:blipFill>
          <a:blip r:embed="rId6">
            <a:alphaModFix/>
          </a:blip>
          <a:stretch>
            <a:fillRect/>
          </a:stretch>
        </p:blipFill>
        <p:spPr>
          <a:xfrm>
            <a:off x="3088249" y="2934297"/>
            <a:ext cx="2019300" cy="158532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311700" y="20450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EDA</a:t>
            </a:r>
            <a:endParaRPr/>
          </a:p>
        </p:txBody>
      </p:sp>
      <p:pic>
        <p:nvPicPr>
          <p:cNvPr id="113" name="Google Shape;113;p19"/>
          <p:cNvPicPr preferRelativeResize="0"/>
          <p:nvPr/>
        </p:nvPicPr>
        <p:blipFill>
          <a:blip r:embed="rId3">
            <a:alphaModFix/>
          </a:blip>
          <a:stretch>
            <a:fillRect/>
          </a:stretch>
        </p:blipFill>
        <p:spPr>
          <a:xfrm>
            <a:off x="5450050" y="677375"/>
            <a:ext cx="3012224" cy="1689949"/>
          </a:xfrm>
          <a:prstGeom prst="rect">
            <a:avLst/>
          </a:prstGeom>
          <a:noFill/>
          <a:ln>
            <a:noFill/>
          </a:ln>
        </p:spPr>
      </p:pic>
      <p:pic>
        <p:nvPicPr>
          <p:cNvPr id="114" name="Google Shape;114;p19"/>
          <p:cNvPicPr preferRelativeResize="0"/>
          <p:nvPr/>
        </p:nvPicPr>
        <p:blipFill>
          <a:blip r:embed="rId4">
            <a:alphaModFix/>
          </a:blip>
          <a:stretch>
            <a:fillRect/>
          </a:stretch>
        </p:blipFill>
        <p:spPr>
          <a:xfrm>
            <a:off x="311700" y="756650"/>
            <a:ext cx="4523726" cy="42815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1509800" y="-85575"/>
            <a:ext cx="8520600" cy="558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Correlation Matrix</a:t>
            </a:r>
            <a:endParaRPr/>
          </a:p>
        </p:txBody>
      </p:sp>
      <p:pic>
        <p:nvPicPr>
          <p:cNvPr id="120" name="Google Shape;120;p20"/>
          <p:cNvPicPr preferRelativeResize="0"/>
          <p:nvPr/>
        </p:nvPicPr>
        <p:blipFill>
          <a:blip r:embed="rId3">
            <a:alphaModFix/>
          </a:blip>
          <a:stretch>
            <a:fillRect/>
          </a:stretch>
        </p:blipFill>
        <p:spPr>
          <a:xfrm>
            <a:off x="0" y="401650"/>
            <a:ext cx="9143999" cy="4741850"/>
          </a:xfrm>
          <a:prstGeom prst="rect">
            <a:avLst/>
          </a:prstGeom>
          <a:noFill/>
          <a:ln>
            <a:noFill/>
          </a:ln>
        </p:spPr>
      </p:pic>
      <p:sp>
        <p:nvSpPr>
          <p:cNvPr id="121" name="Google Shape;121;p20"/>
          <p:cNvSpPr/>
          <p:nvPr/>
        </p:nvSpPr>
        <p:spPr>
          <a:xfrm>
            <a:off x="4985000" y="2697725"/>
            <a:ext cx="239700" cy="149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a:off x="4387325" y="3741475"/>
            <a:ext cx="1151700" cy="149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a:off x="7292625" y="4093325"/>
            <a:ext cx="239700" cy="149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243850" y="426275"/>
            <a:ext cx="6690300" cy="883500"/>
          </a:xfrm>
          <a:prstGeom prst="rect">
            <a:avLst/>
          </a:prstGeom>
        </p:spPr>
        <p:txBody>
          <a:bodyPr anchorCtr="0" anchor="t" bIns="91425" lIns="91425" spcFirstLastPara="1" rIns="91425" wrap="square" tIns="91425">
            <a:normAutofit fontScale="90000"/>
          </a:bodyPr>
          <a:lstStyle/>
          <a:p>
            <a:pPr indent="0" lvl="0" marL="0" rtl="0" algn="l">
              <a:lnSpc>
                <a:spcPct val="218181"/>
              </a:lnSpc>
              <a:spcBef>
                <a:spcPts val="1200"/>
              </a:spcBef>
              <a:spcAft>
                <a:spcPts val="200"/>
              </a:spcAft>
              <a:buNone/>
            </a:pPr>
            <a:r>
              <a:rPr lang="en" sz="1433">
                <a:solidFill>
                  <a:srgbClr val="000000"/>
                </a:solidFill>
                <a:highlight>
                  <a:srgbClr val="FFFFFF"/>
                </a:highlight>
                <a:latin typeface="Arial"/>
                <a:ea typeface="Arial"/>
                <a:cs typeface="Arial"/>
                <a:sym typeface="Arial"/>
              </a:rPr>
              <a:t>A few EDA Examples:</a:t>
            </a:r>
            <a:br>
              <a:rPr b="0" lang="en" sz="1100">
                <a:solidFill>
                  <a:srgbClr val="000000"/>
                </a:solidFill>
                <a:highlight>
                  <a:srgbClr val="FFFFFF"/>
                </a:highlight>
                <a:latin typeface="Arial"/>
                <a:ea typeface="Arial"/>
                <a:cs typeface="Arial"/>
                <a:sym typeface="Arial"/>
              </a:rPr>
            </a:br>
            <a:r>
              <a:rPr b="0" lang="en" sz="1322">
                <a:solidFill>
                  <a:srgbClr val="000000"/>
                </a:solidFill>
                <a:highlight>
                  <a:srgbClr val="FFFFFF"/>
                </a:highlight>
                <a:latin typeface="Open Sans"/>
                <a:ea typeface="Open Sans"/>
                <a:cs typeface="Open Sans"/>
                <a:sym typeface="Open Sans"/>
              </a:rPr>
              <a:t>When examining the relationship between the satisfaction</a:t>
            </a:r>
            <a:r>
              <a:rPr b="0" lang="en" sz="1322">
                <a:solidFill>
                  <a:srgbClr val="000000"/>
                </a:solidFill>
                <a:latin typeface="Open Sans"/>
                <a:ea typeface="Open Sans"/>
                <a:cs typeface="Open Sans"/>
                <a:sym typeface="Open Sans"/>
              </a:rPr>
              <a:t> and class we can see a high correlation. Passengers from the business class are more satisfied.</a:t>
            </a:r>
            <a:endParaRPr b="0" sz="1322">
              <a:solidFill>
                <a:srgbClr val="000000"/>
              </a:solidFill>
              <a:latin typeface="Open Sans"/>
              <a:ea typeface="Open Sans"/>
              <a:cs typeface="Open Sans"/>
              <a:sym typeface="Open Sans"/>
            </a:endParaRPr>
          </a:p>
        </p:txBody>
      </p:sp>
      <p:pic>
        <p:nvPicPr>
          <p:cNvPr id="129" name="Google Shape;129;p21"/>
          <p:cNvPicPr preferRelativeResize="0"/>
          <p:nvPr/>
        </p:nvPicPr>
        <p:blipFill>
          <a:blip r:embed="rId3">
            <a:alphaModFix/>
          </a:blip>
          <a:stretch>
            <a:fillRect/>
          </a:stretch>
        </p:blipFill>
        <p:spPr>
          <a:xfrm>
            <a:off x="287425" y="1657675"/>
            <a:ext cx="3583300" cy="3056699"/>
          </a:xfrm>
          <a:prstGeom prst="rect">
            <a:avLst/>
          </a:prstGeom>
          <a:noFill/>
          <a:ln>
            <a:noFill/>
          </a:ln>
        </p:spPr>
      </p:pic>
      <p:pic>
        <p:nvPicPr>
          <p:cNvPr id="130" name="Google Shape;130;p21"/>
          <p:cNvPicPr preferRelativeResize="0"/>
          <p:nvPr/>
        </p:nvPicPr>
        <p:blipFill>
          <a:blip r:embed="rId4">
            <a:alphaModFix/>
          </a:blip>
          <a:stretch>
            <a:fillRect/>
          </a:stretch>
        </p:blipFill>
        <p:spPr>
          <a:xfrm>
            <a:off x="475374" y="4543525"/>
            <a:ext cx="3006025" cy="270550"/>
          </a:xfrm>
          <a:prstGeom prst="rect">
            <a:avLst/>
          </a:prstGeom>
          <a:noFill/>
          <a:ln>
            <a:noFill/>
          </a:ln>
        </p:spPr>
      </p:pic>
      <p:pic>
        <p:nvPicPr>
          <p:cNvPr id="131" name="Google Shape;131;p21"/>
          <p:cNvPicPr preferRelativeResize="0"/>
          <p:nvPr/>
        </p:nvPicPr>
        <p:blipFill>
          <a:blip r:embed="rId5">
            <a:alphaModFix/>
          </a:blip>
          <a:stretch>
            <a:fillRect/>
          </a:stretch>
        </p:blipFill>
        <p:spPr>
          <a:xfrm>
            <a:off x="4162350" y="2355975"/>
            <a:ext cx="4395001" cy="2310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